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65" r:id="rId3"/>
    <p:sldId id="261" r:id="rId4"/>
    <p:sldId id="283" r:id="rId5"/>
    <p:sldId id="284" r:id="rId6"/>
    <p:sldId id="260" r:id="rId7"/>
    <p:sldId id="285" r:id="rId8"/>
    <p:sldId id="269" r:id="rId9"/>
    <p:sldId id="270" r:id="rId10"/>
    <p:sldId id="262" r:id="rId11"/>
    <p:sldId id="271" r:id="rId12"/>
    <p:sldId id="272" r:id="rId13"/>
    <p:sldId id="264" r:id="rId14"/>
    <p:sldId id="279" r:id="rId15"/>
    <p:sldId id="281" r:id="rId16"/>
    <p:sldId id="278" r:id="rId17"/>
    <p:sldId id="282" r:id="rId18"/>
    <p:sldId id="263" r:id="rId19"/>
    <p:sldId id="273" r:id="rId20"/>
    <p:sldId id="280"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E0B8DD"/>
    <a:srgbClr val="209F70"/>
    <a:srgbClr val="FFF2CC"/>
    <a:srgbClr val="2952A3"/>
    <a:srgbClr val="009900"/>
    <a:srgbClr val="3366CC"/>
    <a:srgbClr val="003399"/>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5" autoAdjust="0"/>
    <p:restoredTop sz="75532" autoAdjust="0"/>
  </p:normalViewPr>
  <p:slideViewPr>
    <p:cSldViewPr snapToGrid="0">
      <p:cViewPr varScale="1">
        <p:scale>
          <a:sx n="50" d="100"/>
          <a:sy n="50" d="100"/>
        </p:scale>
        <p:origin x="9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4FFE0C-CE38-497A-B12A-6E41B19F58D7}" type="datetimeFigureOut">
              <a:rPr lang="en-GB" smtClean="0"/>
              <a:t>11/11/2024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AD316C-1F78-4EE8-B753-6F2575805CAD}" type="slidenum">
              <a:rPr lang="en-GB" smtClean="0"/>
              <a:t>‹#›</a:t>
            </a:fld>
            <a:endParaRPr lang="en-GB"/>
          </a:p>
        </p:txBody>
      </p:sp>
    </p:spTree>
    <p:extLst>
      <p:ext uri="{BB962C8B-B14F-4D97-AF65-F5344CB8AC3E}">
        <p14:creationId xmlns:p14="http://schemas.microsoft.com/office/powerpoint/2010/main" val="1108561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KM</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Introduce ourselves and the MHST</a:t>
            </a:r>
          </a:p>
        </p:txBody>
      </p:sp>
      <p:sp>
        <p:nvSpPr>
          <p:cNvPr id="4" name="Slide Number Placeholder 3"/>
          <p:cNvSpPr>
            <a:spLocks noGrp="1"/>
          </p:cNvSpPr>
          <p:nvPr>
            <p:ph type="sldNum" sz="quarter" idx="5"/>
          </p:nvPr>
        </p:nvSpPr>
        <p:spPr/>
        <p:txBody>
          <a:bodyPr/>
          <a:lstStyle/>
          <a:p>
            <a:fld id="{DAAD316C-1F78-4EE8-B753-6F2575805CAD}" type="slidenum">
              <a:rPr lang="en-GB" smtClean="0"/>
              <a:t>1</a:t>
            </a:fld>
            <a:endParaRPr lang="en-GB"/>
          </a:p>
        </p:txBody>
      </p:sp>
    </p:spTree>
    <p:extLst>
      <p:ext uri="{BB962C8B-B14F-4D97-AF65-F5344CB8AC3E}">
        <p14:creationId xmlns:p14="http://schemas.microsoft.com/office/powerpoint/2010/main" val="1590440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KM</a:t>
            </a:r>
          </a:p>
          <a:p>
            <a:r>
              <a:rPr lang="en-GB" dirty="0"/>
              <a:t>Flip chart paper- What would you like to know from today?</a:t>
            </a:r>
          </a:p>
          <a:p>
            <a:r>
              <a:rPr lang="en-GB" dirty="0"/>
              <a:t>We can come back to and check at the end to make sure that we covered. </a:t>
            </a:r>
          </a:p>
        </p:txBody>
      </p:sp>
      <p:sp>
        <p:nvSpPr>
          <p:cNvPr id="4" name="Slide Number Placeholder 3"/>
          <p:cNvSpPr>
            <a:spLocks noGrp="1"/>
          </p:cNvSpPr>
          <p:nvPr>
            <p:ph type="sldNum" sz="quarter" idx="5"/>
          </p:nvPr>
        </p:nvSpPr>
        <p:spPr/>
        <p:txBody>
          <a:bodyPr/>
          <a:lstStyle/>
          <a:p>
            <a:fld id="{DAAD316C-1F78-4EE8-B753-6F2575805CAD}" type="slidenum">
              <a:rPr lang="en-GB" smtClean="0"/>
              <a:t>2</a:t>
            </a:fld>
            <a:endParaRPr lang="en-GB"/>
          </a:p>
        </p:txBody>
      </p:sp>
    </p:spTree>
    <p:extLst>
      <p:ext uri="{BB962C8B-B14F-4D97-AF65-F5344CB8AC3E}">
        <p14:creationId xmlns:p14="http://schemas.microsoft.com/office/powerpoint/2010/main" val="176750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Feelings of anxiety are actually are body trying to help us when we perceive there is a threat</a:t>
            </a:r>
          </a:p>
          <a:p>
            <a:r>
              <a:rPr lang="en-GB" sz="1200" kern="1200" dirty="0">
                <a:solidFill>
                  <a:schemeClr val="tx1"/>
                </a:solidFill>
                <a:effectLst/>
                <a:latin typeface="+mn-lt"/>
                <a:ea typeface="+mn-ea"/>
                <a:cs typeface="+mn-cs"/>
              </a:rPr>
              <a:t>You might be able to identify how your child responds or even how you respond when you're anxious</a:t>
            </a:r>
          </a:p>
          <a:p>
            <a:r>
              <a:rPr lang="en-GB" sz="1200" kern="1200" dirty="0">
                <a:solidFill>
                  <a:schemeClr val="tx1"/>
                </a:solidFill>
                <a:effectLst/>
                <a:latin typeface="+mn-lt"/>
                <a:ea typeface="+mn-ea"/>
                <a:cs typeface="+mn-cs"/>
              </a:rPr>
              <a:t>Anxiety can be Helpful - motivation for you or your child to practice a musical instrument, revision or homework tasks, when you are applying for a new job, even attending the session today</a:t>
            </a:r>
          </a:p>
          <a:p>
            <a:r>
              <a:rPr lang="en-GB" sz="1200" kern="1200" dirty="0">
                <a:solidFill>
                  <a:schemeClr val="tx1"/>
                </a:solidFill>
                <a:effectLst/>
                <a:latin typeface="+mn-lt"/>
                <a:ea typeface="+mn-ea"/>
                <a:cs typeface="+mn-cs"/>
              </a:rPr>
              <a:t>HF</a:t>
            </a:r>
          </a:p>
        </p:txBody>
      </p:sp>
      <p:sp>
        <p:nvSpPr>
          <p:cNvPr id="4" name="Slide Number Placeholder 3"/>
          <p:cNvSpPr>
            <a:spLocks noGrp="1"/>
          </p:cNvSpPr>
          <p:nvPr>
            <p:ph type="sldNum" sz="quarter" idx="5"/>
          </p:nvPr>
        </p:nvSpPr>
        <p:spPr/>
        <p:txBody>
          <a:bodyPr/>
          <a:lstStyle/>
          <a:p>
            <a:fld id="{DAAD316C-1F78-4EE8-B753-6F2575805CAD}" type="slidenum">
              <a:rPr lang="en-GB" smtClean="0"/>
              <a:t>3</a:t>
            </a:fld>
            <a:endParaRPr lang="en-GB"/>
          </a:p>
        </p:txBody>
      </p:sp>
    </p:spTree>
    <p:extLst>
      <p:ext uri="{BB962C8B-B14F-4D97-AF65-F5344CB8AC3E}">
        <p14:creationId xmlns:p14="http://schemas.microsoft.com/office/powerpoint/2010/main" val="37931110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Our anxiety is like a faulty fire alarm. Even when we are not presented with a threat or danger we can experience anxiety, because our brains have not developed at the same rate as the safe world that we live in today.</a:t>
            </a:r>
          </a:p>
          <a:p>
            <a:r>
              <a:rPr lang="en-GB" sz="1200" kern="1200" dirty="0">
                <a:solidFill>
                  <a:schemeClr val="tx1"/>
                </a:solidFill>
                <a:effectLst/>
                <a:latin typeface="+mn-lt"/>
                <a:ea typeface="+mn-ea"/>
                <a:cs typeface="+mn-cs"/>
              </a:rPr>
              <a:t>HF</a:t>
            </a:r>
          </a:p>
        </p:txBody>
      </p:sp>
      <p:sp>
        <p:nvSpPr>
          <p:cNvPr id="4" name="Slide Number Placeholder 3"/>
          <p:cNvSpPr>
            <a:spLocks noGrp="1"/>
          </p:cNvSpPr>
          <p:nvPr>
            <p:ph type="sldNum" sz="quarter" idx="5"/>
          </p:nvPr>
        </p:nvSpPr>
        <p:spPr/>
        <p:txBody>
          <a:bodyPr/>
          <a:lstStyle/>
          <a:p>
            <a:fld id="{DAAD316C-1F78-4EE8-B753-6F2575805CAD}" type="slidenum">
              <a:rPr lang="en-GB" smtClean="0"/>
              <a:t>4</a:t>
            </a:fld>
            <a:endParaRPr lang="en-GB"/>
          </a:p>
        </p:txBody>
      </p:sp>
    </p:spTree>
    <p:extLst>
      <p:ext uri="{BB962C8B-B14F-4D97-AF65-F5344CB8AC3E}">
        <p14:creationId xmlns:p14="http://schemas.microsoft.com/office/powerpoint/2010/main" val="2330400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KM- </a:t>
            </a:r>
          </a:p>
          <a:p>
            <a:r>
              <a:rPr lang="en-GB" dirty="0"/>
              <a:t>Flip cart paper- What symptoms/ signs do you notice?</a:t>
            </a:r>
          </a:p>
        </p:txBody>
      </p:sp>
      <p:sp>
        <p:nvSpPr>
          <p:cNvPr id="4" name="Slide Number Placeholder 3"/>
          <p:cNvSpPr>
            <a:spLocks noGrp="1"/>
          </p:cNvSpPr>
          <p:nvPr>
            <p:ph type="sldNum" sz="quarter" idx="5"/>
          </p:nvPr>
        </p:nvSpPr>
        <p:spPr/>
        <p:txBody>
          <a:bodyPr/>
          <a:lstStyle/>
          <a:p>
            <a:fld id="{DAAD316C-1F78-4EE8-B753-6F2575805CAD}" type="slidenum">
              <a:rPr lang="en-GB" smtClean="0"/>
              <a:t>5</a:t>
            </a:fld>
            <a:endParaRPr lang="en-GB"/>
          </a:p>
        </p:txBody>
      </p:sp>
    </p:spTree>
    <p:extLst>
      <p:ext uri="{BB962C8B-B14F-4D97-AF65-F5344CB8AC3E}">
        <p14:creationId xmlns:p14="http://schemas.microsoft.com/office/powerpoint/2010/main" val="35708146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KM</a:t>
            </a:r>
          </a:p>
          <a:p>
            <a:r>
              <a:rPr lang="en-GB" sz="1200" kern="1200" dirty="0">
                <a:solidFill>
                  <a:schemeClr val="tx1"/>
                </a:solidFill>
                <a:effectLst/>
                <a:latin typeface="+mn-lt"/>
                <a:ea typeface="+mn-ea"/>
                <a:cs typeface="+mn-cs"/>
              </a:rPr>
              <a:t>When we are talking about anxiety and wanting to understand why it has such an impact on our life, we consider 4 important components, which are: </a:t>
            </a:r>
          </a:p>
          <a:p>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Physical symptoms: what we feel in our body (children are likely to believe that they are unwell)</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Emotions: the way how we feel, for example anxiety, stress, anger</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Cognitions/ Thoughts: the things going on in our mind</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Behaviour: what we might do/or not do, how we respond to the situation</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It’s ok to feel anxious sometimes as this is a normal feeling that keeps as alert and motivates us to do things but when we worry to much, when the thoughts, feelings, and physical sensations are overwhelming this is when it may be helpful to reach out for support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All these 4 components have strong links and impact on each other</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You might be able to identify some of these examples that your child experiences or some that are not on the lists your child has shared with you</a:t>
            </a:r>
            <a:endParaRPr lang="en-GB" b="1" dirty="0"/>
          </a:p>
        </p:txBody>
      </p:sp>
      <p:sp>
        <p:nvSpPr>
          <p:cNvPr id="4" name="Slide Number Placeholder 3"/>
          <p:cNvSpPr>
            <a:spLocks noGrp="1"/>
          </p:cNvSpPr>
          <p:nvPr>
            <p:ph type="sldNum" sz="quarter" idx="5"/>
          </p:nvPr>
        </p:nvSpPr>
        <p:spPr/>
        <p:txBody>
          <a:bodyPr/>
          <a:lstStyle/>
          <a:p>
            <a:fld id="{DAAD316C-1F78-4EE8-B753-6F2575805CAD}" type="slidenum">
              <a:rPr lang="en-GB" smtClean="0"/>
              <a:t>6</a:t>
            </a:fld>
            <a:endParaRPr lang="en-GB"/>
          </a:p>
        </p:txBody>
      </p:sp>
    </p:spTree>
    <p:extLst>
      <p:ext uri="{BB962C8B-B14F-4D97-AF65-F5344CB8AC3E}">
        <p14:creationId xmlns:p14="http://schemas.microsoft.com/office/powerpoint/2010/main" val="32399378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KM Everything is linked!   Whirlpool analogy- stirring tea</a:t>
            </a:r>
          </a:p>
          <a:p>
            <a:r>
              <a:rPr lang="en-GB" dirty="0"/>
              <a:t>You can’t change your emotions (“stop feeling anxious”) and you can’t change how your body reacts. But we can change how we think or behave in a situation. That’s what we’re going to look at today.</a:t>
            </a:r>
          </a:p>
        </p:txBody>
      </p:sp>
      <p:sp>
        <p:nvSpPr>
          <p:cNvPr id="4" name="Slide Number Placeholder 3"/>
          <p:cNvSpPr>
            <a:spLocks noGrp="1"/>
          </p:cNvSpPr>
          <p:nvPr>
            <p:ph type="sldNum" sz="quarter" idx="5"/>
          </p:nvPr>
        </p:nvSpPr>
        <p:spPr/>
        <p:txBody>
          <a:bodyPr/>
          <a:lstStyle/>
          <a:p>
            <a:fld id="{DAAD316C-1F78-4EE8-B753-6F2575805CAD}" type="slidenum">
              <a:rPr lang="en-GB" smtClean="0"/>
              <a:t>7</a:t>
            </a:fld>
            <a:endParaRPr lang="en-GB"/>
          </a:p>
        </p:txBody>
      </p:sp>
    </p:spTree>
    <p:extLst>
      <p:ext uri="{BB962C8B-B14F-4D97-AF65-F5344CB8AC3E}">
        <p14:creationId xmlns:p14="http://schemas.microsoft.com/office/powerpoint/2010/main" val="1401486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HF</a:t>
            </a:r>
          </a:p>
        </p:txBody>
      </p:sp>
      <p:sp>
        <p:nvSpPr>
          <p:cNvPr id="4" name="Slide Number Placeholder 3"/>
          <p:cNvSpPr>
            <a:spLocks noGrp="1"/>
          </p:cNvSpPr>
          <p:nvPr>
            <p:ph type="sldNum" sz="quarter" idx="5"/>
          </p:nvPr>
        </p:nvSpPr>
        <p:spPr/>
        <p:txBody>
          <a:bodyPr/>
          <a:lstStyle/>
          <a:p>
            <a:fld id="{DAAD316C-1F78-4EE8-B753-6F2575805CAD}" type="slidenum">
              <a:rPr lang="en-GB" smtClean="0"/>
              <a:t>8</a:t>
            </a:fld>
            <a:endParaRPr lang="en-GB"/>
          </a:p>
        </p:txBody>
      </p:sp>
    </p:spTree>
    <p:extLst>
      <p:ext uri="{BB962C8B-B14F-4D97-AF65-F5344CB8AC3E}">
        <p14:creationId xmlns:p14="http://schemas.microsoft.com/office/powerpoint/2010/main" val="41622978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KM</a:t>
            </a:r>
          </a:p>
          <a:p>
            <a:r>
              <a:rPr lang="en-GB" sz="1200" kern="1200" dirty="0">
                <a:solidFill>
                  <a:schemeClr val="tx1"/>
                </a:solidFill>
                <a:effectLst/>
                <a:latin typeface="+mn-lt"/>
                <a:ea typeface="+mn-ea"/>
                <a:cs typeface="+mn-cs"/>
              </a:rPr>
              <a:t>Significant Life events - house move, bereavement, divorce and separation, illness etc make us very anxious but also make our children anxious.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Genes - We inherit characteristics such as eye and hair colour but also psychological characteristics e.g. impulsiveness, quick temper. It is known now that anxiety can run in families. It is not anxiety they inherit, but the characteristics, such as being more sensitive to have the fight flight response. However, only one third of anxiety can ever be explained by genetics.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Learned behaviour – Children are great observers and even when we think they can’t see what we do or hear what we say, they are. They learn from our behaviour. For example, I am scared of dogs and my son was not scared of dogs till he saw my reaction in the situation when  a dog jumped on me in the park. From that moment he learnt that dogs are dangerous and he should be afraid too. This is one example of how a child might pick up a fear from observation.</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Temporary circumstances – for example transitions to school, change in routine, birthday parties. We would think it is something exciting and should make us feel happy but sometimes where children have kind of social anxiety and don't like to be around people they might feel anxious even when they have their own birthday party. </a:t>
            </a:r>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9</a:t>
            </a:fld>
            <a:endParaRPr lang="en-GB"/>
          </a:p>
        </p:txBody>
      </p:sp>
    </p:spTree>
    <p:extLst>
      <p:ext uri="{BB962C8B-B14F-4D97-AF65-F5344CB8AC3E}">
        <p14:creationId xmlns:p14="http://schemas.microsoft.com/office/powerpoint/2010/main" val="35627916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HF</a:t>
            </a:r>
          </a:p>
        </p:txBody>
      </p:sp>
      <p:sp>
        <p:nvSpPr>
          <p:cNvPr id="4" name="Slide Number Placeholder 3"/>
          <p:cNvSpPr>
            <a:spLocks noGrp="1"/>
          </p:cNvSpPr>
          <p:nvPr>
            <p:ph type="sldNum" sz="quarter" idx="5"/>
          </p:nvPr>
        </p:nvSpPr>
        <p:spPr/>
        <p:txBody>
          <a:bodyPr/>
          <a:lstStyle/>
          <a:p>
            <a:fld id="{DAAD316C-1F78-4EE8-B753-6F2575805CAD}" type="slidenum">
              <a:rPr lang="en-GB" smtClean="0"/>
              <a:t>10</a:t>
            </a:fld>
            <a:endParaRPr lang="en-GB"/>
          </a:p>
        </p:txBody>
      </p:sp>
    </p:spTree>
    <p:extLst>
      <p:ext uri="{BB962C8B-B14F-4D97-AF65-F5344CB8AC3E}">
        <p14:creationId xmlns:p14="http://schemas.microsoft.com/office/powerpoint/2010/main" val="2526687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KM</a:t>
            </a:r>
          </a:p>
          <a:p>
            <a:r>
              <a:rPr lang="en-GB" sz="1200" kern="1200" dirty="0">
                <a:solidFill>
                  <a:schemeClr val="tx1"/>
                </a:solidFill>
                <a:effectLst/>
                <a:latin typeface="+mn-lt"/>
                <a:ea typeface="+mn-ea"/>
                <a:cs typeface="+mn-cs"/>
              </a:rPr>
              <a:t>Safety behaviours are things that people do or use to make a situation easier to cope with or overcome. E.g. cuddly toys, reassurance, adult support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Draw the Worry Hill</a:t>
            </a:r>
          </a:p>
        </p:txBody>
      </p:sp>
      <p:sp>
        <p:nvSpPr>
          <p:cNvPr id="4" name="Slide Number Placeholder 3"/>
          <p:cNvSpPr>
            <a:spLocks noGrp="1"/>
          </p:cNvSpPr>
          <p:nvPr>
            <p:ph type="sldNum" sz="quarter" idx="5"/>
          </p:nvPr>
        </p:nvSpPr>
        <p:spPr/>
        <p:txBody>
          <a:bodyPr/>
          <a:lstStyle/>
          <a:p>
            <a:fld id="{DAAD316C-1F78-4EE8-B753-6F2575805CAD}" type="slidenum">
              <a:rPr lang="en-GB" smtClean="0"/>
              <a:t>11</a:t>
            </a:fld>
            <a:endParaRPr lang="en-GB"/>
          </a:p>
        </p:txBody>
      </p:sp>
    </p:spTree>
    <p:extLst>
      <p:ext uri="{BB962C8B-B14F-4D97-AF65-F5344CB8AC3E}">
        <p14:creationId xmlns:p14="http://schemas.microsoft.com/office/powerpoint/2010/main" val="819624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HF</a:t>
            </a:r>
          </a:p>
          <a:p>
            <a:r>
              <a:rPr lang="en-GB" sz="1200" kern="1200" dirty="0">
                <a:solidFill>
                  <a:schemeClr val="tx1"/>
                </a:solidFill>
                <a:effectLst/>
                <a:latin typeface="+mn-lt"/>
                <a:ea typeface="+mn-ea"/>
                <a:cs typeface="+mn-cs"/>
              </a:rPr>
              <a:t>This diagram helps to explain how avoiding a situation that causes anxiety can lead to the anxiety being maintained.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e.g. your child doesn't want to go to school because they don't they are going to have a good day.</a:t>
            </a:r>
          </a:p>
          <a:p>
            <a:r>
              <a:rPr lang="en-GB" sz="1200" kern="1200" dirty="0">
                <a:solidFill>
                  <a:schemeClr val="tx1"/>
                </a:solidFill>
                <a:effectLst/>
                <a:latin typeface="+mn-lt"/>
                <a:ea typeface="+mn-ea"/>
                <a:cs typeface="+mn-cs"/>
              </a:rPr>
              <a:t>They have physical symptoms and feel worried, and think the best solution is to not go and avoid what is worrying them.</a:t>
            </a:r>
          </a:p>
          <a:p>
            <a:r>
              <a:rPr lang="en-GB" sz="1200" kern="1200" dirty="0">
                <a:solidFill>
                  <a:schemeClr val="tx1"/>
                </a:solidFill>
                <a:effectLst/>
                <a:latin typeface="+mn-lt"/>
                <a:ea typeface="+mn-ea"/>
                <a:cs typeface="+mn-cs"/>
              </a:rPr>
              <a:t>Instant relief and may start to feel better UNTIL the next time they feel like this (trigger has not gone away and they will have to face it again)</a:t>
            </a:r>
          </a:p>
          <a:p>
            <a:r>
              <a:rPr lang="en-GB" sz="1200" kern="1200" dirty="0">
                <a:solidFill>
                  <a:schemeClr val="tx1"/>
                </a:solidFill>
                <a:effectLst/>
                <a:latin typeface="+mn-lt"/>
                <a:ea typeface="+mn-ea"/>
                <a:cs typeface="+mn-cs"/>
              </a:rPr>
              <a:t>Can lead to an increase in anxiety because it has not been tested or challenge for the child to learn that they can cope</a:t>
            </a:r>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12</a:t>
            </a:fld>
            <a:endParaRPr lang="en-GB"/>
          </a:p>
        </p:txBody>
      </p:sp>
    </p:spTree>
    <p:extLst>
      <p:ext uri="{BB962C8B-B14F-4D97-AF65-F5344CB8AC3E}">
        <p14:creationId xmlns:p14="http://schemas.microsoft.com/office/powerpoint/2010/main" val="26260886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13</a:t>
            </a:fld>
            <a:endParaRPr lang="en-GB"/>
          </a:p>
        </p:txBody>
      </p:sp>
    </p:spTree>
    <p:extLst>
      <p:ext uri="{BB962C8B-B14F-4D97-AF65-F5344CB8AC3E}">
        <p14:creationId xmlns:p14="http://schemas.microsoft.com/office/powerpoint/2010/main" val="19442685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HF</a:t>
            </a:r>
          </a:p>
          <a:p>
            <a:r>
              <a:rPr lang="en-GB" sz="1200" kern="1200" dirty="0">
                <a:solidFill>
                  <a:schemeClr val="tx1"/>
                </a:solidFill>
                <a:effectLst/>
                <a:latin typeface="+mn-lt"/>
                <a:ea typeface="+mn-ea"/>
                <a:cs typeface="+mn-cs"/>
              </a:rPr>
              <a:t>If we think back to what we have covered in the previous section, you could share the video with your child to introduce and open up discussion around what anxiety is and where is comes from.</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Could draw out the 4 boxes - physical/ behaviours/ emotional/ cognitions</a:t>
            </a:r>
          </a:p>
          <a:p>
            <a:r>
              <a:rPr lang="en-GB" sz="1200" kern="1200" dirty="0">
                <a:solidFill>
                  <a:schemeClr val="tx1"/>
                </a:solidFill>
                <a:effectLst/>
                <a:latin typeface="+mn-lt"/>
                <a:ea typeface="+mn-ea"/>
                <a:cs typeface="+mn-cs"/>
              </a:rPr>
              <a:t>Complete a personal example for your child</a:t>
            </a:r>
          </a:p>
          <a:p>
            <a:r>
              <a:rPr lang="en-GB" sz="1200" kern="1200" dirty="0">
                <a:solidFill>
                  <a:schemeClr val="tx1"/>
                </a:solidFill>
                <a:effectLst/>
                <a:latin typeface="+mn-lt"/>
                <a:ea typeface="+mn-ea"/>
                <a:cs typeface="+mn-cs"/>
              </a:rPr>
              <a:t>Remember when completing this - your child might struggle to identify emotions - could use emoji lists to help them.</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Opening up the conversation about their feelings and worries helps them feel validated in their emotions and that they are being listened to </a:t>
            </a:r>
          </a:p>
        </p:txBody>
      </p:sp>
      <p:sp>
        <p:nvSpPr>
          <p:cNvPr id="4" name="Slide Number Placeholder 3"/>
          <p:cNvSpPr>
            <a:spLocks noGrp="1"/>
          </p:cNvSpPr>
          <p:nvPr>
            <p:ph type="sldNum" sz="quarter" idx="5"/>
          </p:nvPr>
        </p:nvSpPr>
        <p:spPr/>
        <p:txBody>
          <a:bodyPr/>
          <a:lstStyle/>
          <a:p>
            <a:fld id="{DAAD316C-1F78-4EE8-B753-6F2575805CAD}" type="slidenum">
              <a:rPr lang="en-GB" smtClean="0"/>
              <a:t>14</a:t>
            </a:fld>
            <a:endParaRPr lang="en-GB"/>
          </a:p>
        </p:txBody>
      </p:sp>
    </p:spTree>
    <p:extLst>
      <p:ext uri="{BB962C8B-B14F-4D97-AF65-F5344CB8AC3E}">
        <p14:creationId xmlns:p14="http://schemas.microsoft.com/office/powerpoint/2010/main" val="18141875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KM</a:t>
            </a:r>
          </a:p>
        </p:txBody>
      </p:sp>
      <p:sp>
        <p:nvSpPr>
          <p:cNvPr id="4" name="Slide Number Placeholder 3"/>
          <p:cNvSpPr>
            <a:spLocks noGrp="1"/>
          </p:cNvSpPr>
          <p:nvPr>
            <p:ph type="sldNum" sz="quarter" idx="5"/>
          </p:nvPr>
        </p:nvSpPr>
        <p:spPr/>
        <p:txBody>
          <a:bodyPr/>
          <a:lstStyle/>
          <a:p>
            <a:fld id="{DAAD316C-1F78-4EE8-B753-6F2575805CAD}" type="slidenum">
              <a:rPr lang="en-GB" smtClean="0"/>
              <a:t>15</a:t>
            </a:fld>
            <a:endParaRPr lang="en-GB"/>
          </a:p>
        </p:txBody>
      </p:sp>
    </p:spTree>
    <p:extLst>
      <p:ext uri="{BB962C8B-B14F-4D97-AF65-F5344CB8AC3E}">
        <p14:creationId xmlns:p14="http://schemas.microsoft.com/office/powerpoint/2010/main" val="3597976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HF</a:t>
            </a:r>
          </a:p>
          <a:p>
            <a:r>
              <a:rPr lang="en-GB" sz="1200" kern="1200" dirty="0">
                <a:solidFill>
                  <a:schemeClr val="tx1"/>
                </a:solidFill>
                <a:effectLst/>
                <a:latin typeface="+mn-lt"/>
                <a:ea typeface="+mn-ea"/>
                <a:cs typeface="+mn-cs"/>
              </a:rPr>
              <a:t>Look for opportunities for them to be independent - washing up/helping to cook, tidying up room, making a bed , helping with shopping – please remember these activities must be age-appropriate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Encourage them to try new or challenging things. Think about smaller steps if something feels too big to overcome e.g. when your child is nervous about asking a question in class you can break the challenge down so the smaller step might be to ask the teacher a question at break time when there are no other children around. Then the next step might be to ask a question in a small group and so on.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This is something that could be shared with the teacher to help make plans around this being successful.</a:t>
            </a:r>
          </a:p>
          <a:p>
            <a:r>
              <a:rPr lang="en-GB" sz="1200" kern="1200" dirty="0">
                <a:solidFill>
                  <a:schemeClr val="tx1"/>
                </a:solidFill>
                <a:effectLst/>
                <a:latin typeface="+mn-lt"/>
                <a:ea typeface="+mn-ea"/>
                <a:cs typeface="+mn-cs"/>
              </a:rPr>
              <a:t>It is helpful to acknowledge success with a small reward that matches the difficulty in overcoming the fear – Rewards don’t have to be money new tablet or an exclusive holiday. They can be as small as having an extra special time with parents and going to the park, to the beach, or to the cinema. To collect points or stickers and achieve their goal by the end of the week they might choose their favourite game to play on.</a:t>
            </a:r>
          </a:p>
        </p:txBody>
      </p:sp>
      <p:sp>
        <p:nvSpPr>
          <p:cNvPr id="4" name="Slide Number Placeholder 3"/>
          <p:cNvSpPr>
            <a:spLocks noGrp="1"/>
          </p:cNvSpPr>
          <p:nvPr>
            <p:ph type="sldNum" sz="quarter" idx="5"/>
          </p:nvPr>
        </p:nvSpPr>
        <p:spPr/>
        <p:txBody>
          <a:bodyPr/>
          <a:lstStyle/>
          <a:p>
            <a:fld id="{DAAD316C-1F78-4EE8-B753-6F2575805CAD}" type="slidenum">
              <a:rPr lang="en-GB" smtClean="0"/>
              <a:t>16</a:t>
            </a:fld>
            <a:endParaRPr lang="en-GB"/>
          </a:p>
        </p:txBody>
      </p:sp>
    </p:spTree>
    <p:extLst>
      <p:ext uri="{BB962C8B-B14F-4D97-AF65-F5344CB8AC3E}">
        <p14:creationId xmlns:p14="http://schemas.microsoft.com/office/powerpoint/2010/main" val="40965214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HF</a:t>
            </a:r>
          </a:p>
        </p:txBody>
      </p:sp>
      <p:sp>
        <p:nvSpPr>
          <p:cNvPr id="4" name="Slide Number Placeholder 3"/>
          <p:cNvSpPr>
            <a:spLocks noGrp="1"/>
          </p:cNvSpPr>
          <p:nvPr>
            <p:ph type="sldNum" sz="quarter" idx="5"/>
          </p:nvPr>
        </p:nvSpPr>
        <p:spPr/>
        <p:txBody>
          <a:bodyPr/>
          <a:lstStyle/>
          <a:p>
            <a:fld id="{DAAD316C-1F78-4EE8-B753-6F2575805CAD}" type="slidenum">
              <a:rPr lang="en-GB" smtClean="0"/>
              <a:t>17</a:t>
            </a:fld>
            <a:endParaRPr lang="en-GB"/>
          </a:p>
        </p:txBody>
      </p:sp>
    </p:spTree>
    <p:extLst>
      <p:ext uri="{BB962C8B-B14F-4D97-AF65-F5344CB8AC3E}">
        <p14:creationId xmlns:p14="http://schemas.microsoft.com/office/powerpoint/2010/main" val="4245659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KM</a:t>
            </a:r>
          </a:p>
        </p:txBody>
      </p:sp>
      <p:sp>
        <p:nvSpPr>
          <p:cNvPr id="4" name="Slide Number Placeholder 3"/>
          <p:cNvSpPr>
            <a:spLocks noGrp="1"/>
          </p:cNvSpPr>
          <p:nvPr>
            <p:ph type="sldNum" sz="quarter" idx="5"/>
          </p:nvPr>
        </p:nvSpPr>
        <p:spPr/>
        <p:txBody>
          <a:bodyPr/>
          <a:lstStyle/>
          <a:p>
            <a:fld id="{DAAD316C-1F78-4EE8-B753-6F2575805CAD}" type="slidenum">
              <a:rPr lang="en-GB" smtClean="0"/>
              <a:t>18</a:t>
            </a:fld>
            <a:endParaRPr lang="en-GB"/>
          </a:p>
        </p:txBody>
      </p:sp>
    </p:spTree>
    <p:extLst>
      <p:ext uri="{BB962C8B-B14F-4D97-AF65-F5344CB8AC3E}">
        <p14:creationId xmlns:p14="http://schemas.microsoft.com/office/powerpoint/2010/main" val="12301348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HF</a:t>
            </a:r>
          </a:p>
          <a:p>
            <a:r>
              <a:rPr lang="en-GB" sz="1200" kern="1200" dirty="0">
                <a:solidFill>
                  <a:schemeClr val="tx1"/>
                </a:solidFill>
                <a:effectLst/>
                <a:latin typeface="+mn-lt"/>
                <a:ea typeface="+mn-ea"/>
                <a:cs typeface="+mn-cs"/>
              </a:rPr>
              <a:t>You can jot some of these ideas if you think any would be helpful to explore</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Some of you may be aware that we offer a intervention to parents through our service following a referral that uses the Helping Your Child book. We recommend this book to parents even if they are not attending the intervention as it is easy to access and has some great tips.</a:t>
            </a:r>
          </a:p>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19</a:t>
            </a:fld>
            <a:endParaRPr lang="en-GB"/>
          </a:p>
        </p:txBody>
      </p:sp>
    </p:spTree>
    <p:extLst>
      <p:ext uri="{BB962C8B-B14F-4D97-AF65-F5344CB8AC3E}">
        <p14:creationId xmlns:p14="http://schemas.microsoft.com/office/powerpoint/2010/main" val="1797134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KM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Hot chocolate</a:t>
            </a:r>
          </a:p>
          <a:p>
            <a:r>
              <a:rPr lang="en-GB" sz="1200" kern="1200" dirty="0">
                <a:solidFill>
                  <a:schemeClr val="tx1"/>
                </a:solidFill>
                <a:effectLst/>
                <a:latin typeface="+mn-lt"/>
                <a:ea typeface="+mn-ea"/>
                <a:cs typeface="+mn-cs"/>
              </a:rPr>
              <a:t>Mountain breathing</a:t>
            </a:r>
          </a:p>
          <a:p>
            <a:r>
              <a:rPr lang="en-GB" sz="1200" kern="1200" dirty="0">
                <a:solidFill>
                  <a:schemeClr val="tx1"/>
                </a:solidFill>
                <a:effectLst/>
                <a:latin typeface="+mn-lt"/>
                <a:ea typeface="+mn-ea"/>
                <a:cs typeface="+mn-cs"/>
              </a:rPr>
              <a:t>Physiological sigh</a:t>
            </a:r>
          </a:p>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20</a:t>
            </a:fld>
            <a:endParaRPr lang="en-GB"/>
          </a:p>
        </p:txBody>
      </p:sp>
    </p:spTree>
    <p:extLst>
      <p:ext uri="{BB962C8B-B14F-4D97-AF65-F5344CB8AC3E}">
        <p14:creationId xmlns:p14="http://schemas.microsoft.com/office/powerpoint/2010/main" val="3330077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Return to flip chart and ensure all has been answered.</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If you need further help/support with your child’s anxiety speak to your Mental Health Lead</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Thank you!</a:t>
            </a:r>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21</a:t>
            </a:fld>
            <a:endParaRPr lang="en-GB"/>
          </a:p>
        </p:txBody>
      </p:sp>
    </p:spTree>
    <p:extLst>
      <p:ext uri="{BB962C8B-B14F-4D97-AF65-F5344CB8AC3E}">
        <p14:creationId xmlns:p14="http://schemas.microsoft.com/office/powerpoint/2010/main" val="245730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DFF65-D2B4-4458-9EC2-AC5C54B417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1AA76F-2D93-4FD5-A6D9-0C071C73E7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7545D0D-F374-431D-AAC7-440488DA5C86}"/>
              </a:ext>
            </a:extLst>
          </p:cNvPr>
          <p:cNvSpPr>
            <a:spLocks noGrp="1"/>
          </p:cNvSpPr>
          <p:nvPr>
            <p:ph type="dt" sz="half" idx="10"/>
          </p:nvPr>
        </p:nvSpPr>
        <p:spPr/>
        <p:txBody>
          <a:bodyPr/>
          <a:lstStyle/>
          <a:p>
            <a:fld id="{2B8E2305-67A6-42C4-AE25-C8C878ADBAC9}" type="datetimeFigureOut">
              <a:rPr lang="en-GB" smtClean="0"/>
              <a:t>11/11/2024</a:t>
            </a:fld>
            <a:endParaRPr lang="en-GB"/>
          </a:p>
        </p:txBody>
      </p:sp>
      <p:sp>
        <p:nvSpPr>
          <p:cNvPr id="5" name="Footer Placeholder 4">
            <a:extLst>
              <a:ext uri="{FF2B5EF4-FFF2-40B4-BE49-F238E27FC236}">
                <a16:creationId xmlns:a16="http://schemas.microsoft.com/office/drawing/2014/main" id="{19E25189-DC69-446E-9745-655ED5471E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28CA9C-77F2-4815-B461-22F350EE142A}"/>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988658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8A695-6E10-4B1B-910B-55BF2CE551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985D13-E50E-41EB-9F97-F83A66F777F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B53701-887F-4416-AFBD-F153430B7D6A}"/>
              </a:ext>
            </a:extLst>
          </p:cNvPr>
          <p:cNvSpPr>
            <a:spLocks noGrp="1"/>
          </p:cNvSpPr>
          <p:nvPr>
            <p:ph type="dt" sz="half" idx="10"/>
          </p:nvPr>
        </p:nvSpPr>
        <p:spPr/>
        <p:txBody>
          <a:bodyPr/>
          <a:lstStyle/>
          <a:p>
            <a:fld id="{2B8E2305-67A6-42C4-AE25-C8C878ADBAC9}" type="datetimeFigureOut">
              <a:rPr lang="en-GB" smtClean="0"/>
              <a:t>11/11/2024</a:t>
            </a:fld>
            <a:endParaRPr lang="en-GB"/>
          </a:p>
        </p:txBody>
      </p:sp>
      <p:sp>
        <p:nvSpPr>
          <p:cNvPr id="5" name="Footer Placeholder 4">
            <a:extLst>
              <a:ext uri="{FF2B5EF4-FFF2-40B4-BE49-F238E27FC236}">
                <a16:creationId xmlns:a16="http://schemas.microsoft.com/office/drawing/2014/main" id="{F1B613B9-152F-4737-A61A-D12738053A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50FA8D-9A59-4313-935F-6B66DD42EFBE}"/>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4241949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042D7-8DCF-400C-B902-CE8732F68B2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3AC4E3-63B8-41EF-8C41-ADFBDC6DC36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DFB5C93-3662-49D4-9026-6EBBFA5BC7DF}"/>
              </a:ext>
            </a:extLst>
          </p:cNvPr>
          <p:cNvSpPr>
            <a:spLocks noGrp="1"/>
          </p:cNvSpPr>
          <p:nvPr>
            <p:ph type="dt" sz="half" idx="10"/>
          </p:nvPr>
        </p:nvSpPr>
        <p:spPr/>
        <p:txBody>
          <a:bodyPr/>
          <a:lstStyle/>
          <a:p>
            <a:fld id="{2B8E2305-67A6-42C4-AE25-C8C878ADBAC9}" type="datetimeFigureOut">
              <a:rPr lang="en-GB" smtClean="0"/>
              <a:t>11/11/2024</a:t>
            </a:fld>
            <a:endParaRPr lang="en-GB"/>
          </a:p>
        </p:txBody>
      </p:sp>
      <p:sp>
        <p:nvSpPr>
          <p:cNvPr id="5" name="Footer Placeholder 4">
            <a:extLst>
              <a:ext uri="{FF2B5EF4-FFF2-40B4-BE49-F238E27FC236}">
                <a16:creationId xmlns:a16="http://schemas.microsoft.com/office/drawing/2014/main" id="{260535F3-D210-4483-8316-45A73CB649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451E0A-869C-403D-B7A6-B195D31A806D}"/>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2093644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44351-19D6-4E07-9DB6-C30BA2E87B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5013B8-52DB-4C42-B8F5-8748B25C5E0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08141F1-C7EB-48D1-A25B-0BFA3B4B423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C9669A1-6598-4CA4-817D-79AE39FF920F}"/>
              </a:ext>
            </a:extLst>
          </p:cNvPr>
          <p:cNvSpPr>
            <a:spLocks noGrp="1"/>
          </p:cNvSpPr>
          <p:nvPr>
            <p:ph type="dt" sz="half" idx="10"/>
          </p:nvPr>
        </p:nvSpPr>
        <p:spPr/>
        <p:txBody>
          <a:bodyPr/>
          <a:lstStyle/>
          <a:p>
            <a:fld id="{2B8E2305-67A6-42C4-AE25-C8C878ADBAC9}" type="datetimeFigureOut">
              <a:rPr lang="en-GB" smtClean="0"/>
              <a:t>11/11/2024</a:t>
            </a:fld>
            <a:endParaRPr lang="en-GB"/>
          </a:p>
        </p:txBody>
      </p:sp>
      <p:sp>
        <p:nvSpPr>
          <p:cNvPr id="6" name="Footer Placeholder 5">
            <a:extLst>
              <a:ext uri="{FF2B5EF4-FFF2-40B4-BE49-F238E27FC236}">
                <a16:creationId xmlns:a16="http://schemas.microsoft.com/office/drawing/2014/main" id="{F9DF1CDC-2960-408F-A706-5CB5B8AE57D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1D7AB0-4B7E-41BC-943F-2E745258665F}"/>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1237081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41A8E-94B9-4D60-B95F-B440E2A447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69ABF9-63E8-4FA9-A77D-B640F45004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509D33B-EAF3-46FE-94D3-72F0C234010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27DB6B9-D56A-4B0F-8D1D-5D503D0BAF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4E9BA54-2172-41FA-93A7-ADE793BFE2A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8C561BA-D451-4B35-A74D-5A247EE23D00}"/>
              </a:ext>
            </a:extLst>
          </p:cNvPr>
          <p:cNvSpPr>
            <a:spLocks noGrp="1"/>
          </p:cNvSpPr>
          <p:nvPr>
            <p:ph type="dt" sz="half" idx="10"/>
          </p:nvPr>
        </p:nvSpPr>
        <p:spPr/>
        <p:txBody>
          <a:bodyPr/>
          <a:lstStyle/>
          <a:p>
            <a:fld id="{2B8E2305-67A6-42C4-AE25-C8C878ADBAC9}" type="datetimeFigureOut">
              <a:rPr lang="en-GB" smtClean="0"/>
              <a:t>11/11/2024</a:t>
            </a:fld>
            <a:endParaRPr lang="en-GB"/>
          </a:p>
        </p:txBody>
      </p:sp>
      <p:sp>
        <p:nvSpPr>
          <p:cNvPr id="8" name="Footer Placeholder 7">
            <a:extLst>
              <a:ext uri="{FF2B5EF4-FFF2-40B4-BE49-F238E27FC236}">
                <a16:creationId xmlns:a16="http://schemas.microsoft.com/office/drawing/2014/main" id="{1C75C19C-3CA5-4524-97B0-50A5241F0B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127C29-A3D1-4209-AD5D-A1726B461270}"/>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87896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55C93-CCED-413E-9BB7-71C1D11FD36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FB5DD5-99FE-4B68-A631-77AA0184B41A}"/>
              </a:ext>
            </a:extLst>
          </p:cNvPr>
          <p:cNvSpPr>
            <a:spLocks noGrp="1"/>
          </p:cNvSpPr>
          <p:nvPr>
            <p:ph type="dt" sz="half" idx="10"/>
          </p:nvPr>
        </p:nvSpPr>
        <p:spPr/>
        <p:txBody>
          <a:bodyPr/>
          <a:lstStyle/>
          <a:p>
            <a:fld id="{2B8E2305-67A6-42C4-AE25-C8C878ADBAC9}" type="datetimeFigureOut">
              <a:rPr lang="en-GB" smtClean="0"/>
              <a:t>11/11/2024</a:t>
            </a:fld>
            <a:endParaRPr lang="en-GB"/>
          </a:p>
        </p:txBody>
      </p:sp>
      <p:sp>
        <p:nvSpPr>
          <p:cNvPr id="4" name="Footer Placeholder 3">
            <a:extLst>
              <a:ext uri="{FF2B5EF4-FFF2-40B4-BE49-F238E27FC236}">
                <a16:creationId xmlns:a16="http://schemas.microsoft.com/office/drawing/2014/main" id="{EFEB26D3-566D-42BC-8088-5E86B6554F2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32F2782-62E3-4354-9DA7-82EB0188AB04}"/>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3092887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6F7197-5998-4FE0-BBF5-7CE263B254ED}"/>
              </a:ext>
            </a:extLst>
          </p:cNvPr>
          <p:cNvSpPr>
            <a:spLocks noGrp="1"/>
          </p:cNvSpPr>
          <p:nvPr>
            <p:ph type="dt" sz="half" idx="10"/>
          </p:nvPr>
        </p:nvSpPr>
        <p:spPr/>
        <p:txBody>
          <a:bodyPr/>
          <a:lstStyle/>
          <a:p>
            <a:fld id="{2B8E2305-67A6-42C4-AE25-C8C878ADBAC9}" type="datetimeFigureOut">
              <a:rPr lang="en-GB" smtClean="0"/>
              <a:t>11/11/2024</a:t>
            </a:fld>
            <a:endParaRPr lang="en-GB"/>
          </a:p>
        </p:txBody>
      </p:sp>
      <p:sp>
        <p:nvSpPr>
          <p:cNvPr id="3" name="Footer Placeholder 2">
            <a:extLst>
              <a:ext uri="{FF2B5EF4-FFF2-40B4-BE49-F238E27FC236}">
                <a16:creationId xmlns:a16="http://schemas.microsoft.com/office/drawing/2014/main" id="{33A53089-85A8-4F89-A104-E06C291AC6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A367B23-A638-4E35-B319-ED7C8A6DD422}"/>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3879025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49A8D-0CDD-4DE1-AB5E-47CF31E3048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2470574-765D-48DD-8DC5-C3B15E1B73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222727A-738C-40FB-AE2A-149FE8BFBB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28F19BA-FD25-49C5-B491-61618790035B}"/>
              </a:ext>
            </a:extLst>
          </p:cNvPr>
          <p:cNvSpPr>
            <a:spLocks noGrp="1"/>
          </p:cNvSpPr>
          <p:nvPr>
            <p:ph type="dt" sz="half" idx="10"/>
          </p:nvPr>
        </p:nvSpPr>
        <p:spPr/>
        <p:txBody>
          <a:bodyPr/>
          <a:lstStyle/>
          <a:p>
            <a:fld id="{2B8E2305-67A6-42C4-AE25-C8C878ADBAC9}" type="datetimeFigureOut">
              <a:rPr lang="en-GB" smtClean="0"/>
              <a:t>11/11/2024</a:t>
            </a:fld>
            <a:endParaRPr lang="en-GB"/>
          </a:p>
        </p:txBody>
      </p:sp>
      <p:sp>
        <p:nvSpPr>
          <p:cNvPr id="6" name="Footer Placeholder 5">
            <a:extLst>
              <a:ext uri="{FF2B5EF4-FFF2-40B4-BE49-F238E27FC236}">
                <a16:creationId xmlns:a16="http://schemas.microsoft.com/office/drawing/2014/main" id="{A62FFD8E-6F7A-4257-B8FE-443E5DAF43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5A2958-7F08-4C97-BA46-58BD5AB1FDFA}"/>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2649361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B4E1B-AD34-4F75-A81B-E4D010044E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4AB8EA1-C3CC-4AD2-9FD3-799E147D8F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636E6F2-C4DB-4817-9CF0-ED74ED5B00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F26FDDA-090E-4A3F-ADBA-BC6F68EFBEEE}"/>
              </a:ext>
            </a:extLst>
          </p:cNvPr>
          <p:cNvSpPr>
            <a:spLocks noGrp="1"/>
          </p:cNvSpPr>
          <p:nvPr>
            <p:ph type="dt" sz="half" idx="10"/>
          </p:nvPr>
        </p:nvSpPr>
        <p:spPr/>
        <p:txBody>
          <a:bodyPr/>
          <a:lstStyle/>
          <a:p>
            <a:fld id="{2B8E2305-67A6-42C4-AE25-C8C878ADBAC9}" type="datetimeFigureOut">
              <a:rPr lang="en-GB" smtClean="0"/>
              <a:t>11/11/2024</a:t>
            </a:fld>
            <a:endParaRPr lang="en-GB"/>
          </a:p>
        </p:txBody>
      </p:sp>
      <p:sp>
        <p:nvSpPr>
          <p:cNvPr id="6" name="Footer Placeholder 5">
            <a:extLst>
              <a:ext uri="{FF2B5EF4-FFF2-40B4-BE49-F238E27FC236}">
                <a16:creationId xmlns:a16="http://schemas.microsoft.com/office/drawing/2014/main" id="{A075A1DE-BE67-407A-B919-57CDE40137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241AE3-2C33-45D6-B48E-07854F0A0636}"/>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1986341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0330B-21BC-484E-84E6-D95106B0CE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D40519-31CF-4DF5-BF8F-5114C4DB83C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16BD52-ACB1-4A18-9498-26619C298835}"/>
              </a:ext>
            </a:extLst>
          </p:cNvPr>
          <p:cNvSpPr>
            <a:spLocks noGrp="1"/>
          </p:cNvSpPr>
          <p:nvPr>
            <p:ph type="dt" sz="half" idx="10"/>
          </p:nvPr>
        </p:nvSpPr>
        <p:spPr/>
        <p:txBody>
          <a:bodyPr/>
          <a:lstStyle/>
          <a:p>
            <a:fld id="{2B8E2305-67A6-42C4-AE25-C8C878ADBAC9}" type="datetimeFigureOut">
              <a:rPr lang="en-GB" smtClean="0"/>
              <a:t>11/11/2024</a:t>
            </a:fld>
            <a:endParaRPr lang="en-GB"/>
          </a:p>
        </p:txBody>
      </p:sp>
      <p:sp>
        <p:nvSpPr>
          <p:cNvPr id="5" name="Footer Placeholder 4">
            <a:extLst>
              <a:ext uri="{FF2B5EF4-FFF2-40B4-BE49-F238E27FC236}">
                <a16:creationId xmlns:a16="http://schemas.microsoft.com/office/drawing/2014/main" id="{F40EEDC2-44AB-4138-B918-30539E834C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4B8D7C-6A9E-455B-A4E6-844910C661B9}"/>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6415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9BCA7C-160F-478C-AEEF-1CF5E9F2E6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F0A45D-461A-4678-A92E-417B3C916A2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35554A-C5D3-4C2C-B7CF-53800234C600}"/>
              </a:ext>
            </a:extLst>
          </p:cNvPr>
          <p:cNvSpPr>
            <a:spLocks noGrp="1"/>
          </p:cNvSpPr>
          <p:nvPr>
            <p:ph type="dt" sz="half" idx="10"/>
          </p:nvPr>
        </p:nvSpPr>
        <p:spPr/>
        <p:txBody>
          <a:bodyPr/>
          <a:lstStyle/>
          <a:p>
            <a:fld id="{2B8E2305-67A6-42C4-AE25-C8C878ADBAC9}" type="datetimeFigureOut">
              <a:rPr lang="en-GB" smtClean="0"/>
              <a:t>11/11/2024</a:t>
            </a:fld>
            <a:endParaRPr lang="en-GB"/>
          </a:p>
        </p:txBody>
      </p:sp>
      <p:sp>
        <p:nvSpPr>
          <p:cNvPr id="5" name="Footer Placeholder 4">
            <a:extLst>
              <a:ext uri="{FF2B5EF4-FFF2-40B4-BE49-F238E27FC236}">
                <a16:creationId xmlns:a16="http://schemas.microsoft.com/office/drawing/2014/main" id="{BFEA3BC5-C10B-4185-BECF-E9FC83FD7B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FAC113-9FDA-4E73-A045-5D09E4574895}"/>
              </a:ext>
            </a:extLst>
          </p:cNvPr>
          <p:cNvSpPr>
            <a:spLocks noGrp="1"/>
          </p:cNvSpPr>
          <p:nvPr>
            <p:ph type="sldNum" sz="quarter" idx="12"/>
          </p:nvPr>
        </p:nvSpPr>
        <p:spPr/>
        <p:txBody>
          <a:bodyPr/>
          <a:lstStyle/>
          <a:p>
            <a:fld id="{DE812BE0-A4B9-4074-8C1A-A66FD9438116}" type="slidenum">
              <a:rPr lang="en-GB" smtClean="0"/>
              <a:t>‹#›</a:t>
            </a:fld>
            <a:endParaRPr lang="en-GB"/>
          </a:p>
        </p:txBody>
      </p:sp>
    </p:spTree>
    <p:extLst>
      <p:ext uri="{BB962C8B-B14F-4D97-AF65-F5344CB8AC3E}">
        <p14:creationId xmlns:p14="http://schemas.microsoft.com/office/powerpoint/2010/main" val="4081314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0D4C26-6CAE-4F52-B329-FBBC9892DD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F9F8A0-C68F-453D-8BDB-3BAEF7ED47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10A245-77CA-46FE-B556-3AE787BF21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E2305-67A6-42C4-AE25-C8C878ADBAC9}" type="datetimeFigureOut">
              <a:rPr lang="en-GB" smtClean="0"/>
              <a:t>11/11/2024</a:t>
            </a:fld>
            <a:endParaRPr lang="en-GB"/>
          </a:p>
        </p:txBody>
      </p:sp>
      <p:sp>
        <p:nvSpPr>
          <p:cNvPr id="5" name="Footer Placeholder 4">
            <a:extLst>
              <a:ext uri="{FF2B5EF4-FFF2-40B4-BE49-F238E27FC236}">
                <a16:creationId xmlns:a16="http://schemas.microsoft.com/office/drawing/2014/main" id="{F6E25415-0A45-4801-A12F-5B0EDE61F3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A5B3FC4-E70C-4307-817B-960A5C8EC5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812BE0-A4B9-4074-8C1A-A66FD9438116}" type="slidenum">
              <a:rPr lang="en-GB" smtClean="0"/>
              <a:t>‹#›</a:t>
            </a:fld>
            <a:endParaRPr lang="en-GB"/>
          </a:p>
        </p:txBody>
      </p:sp>
    </p:spTree>
    <p:extLst>
      <p:ext uri="{BB962C8B-B14F-4D97-AF65-F5344CB8AC3E}">
        <p14:creationId xmlns:p14="http://schemas.microsoft.com/office/powerpoint/2010/main" val="1141936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hyperlink" Target="https://pixabay.com/en/hungry-emoji-emojis-funny-face-3432567/" TargetMode="External"/><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10" Type="http://schemas.microsoft.com/office/2007/relationships/hdphoto" Target="../media/hdphoto2.wdp"/><Relationship Id="rId4" Type="http://schemas.openxmlformats.org/officeDocument/2006/relationships/hyperlink" Target="https://hampshirecamhs.nhs.uk/video/5-of-7-make-your-own-self-soothe-box/" TargetMode="External"/><Relationship Id="rId9"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94ADD-1C1C-48A5-BE15-3228D16B2CB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074389E-96D4-445A-B58C-4631E8E104A7}"/>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8D92A78-490F-4FE8-8FBA-BA8AE3A69DFC}"/>
              </a:ext>
            </a:extLst>
          </p:cNvPr>
          <p:cNvPicPr>
            <a:picLocks noChangeAspect="1"/>
          </p:cNvPicPr>
          <p:nvPr/>
        </p:nvPicPr>
        <p:blipFill>
          <a:blip r:embed="rId3"/>
          <a:stretch>
            <a:fillRect/>
          </a:stretch>
        </p:blipFill>
        <p:spPr>
          <a:xfrm>
            <a:off x="-64417" y="-53455"/>
            <a:ext cx="12320833" cy="6911455"/>
          </a:xfrm>
          <a:prstGeom prst="rect">
            <a:avLst/>
          </a:prstGeom>
        </p:spPr>
      </p:pic>
      <p:sp>
        <p:nvSpPr>
          <p:cNvPr id="5" name="TextBox 4">
            <a:extLst>
              <a:ext uri="{FF2B5EF4-FFF2-40B4-BE49-F238E27FC236}">
                <a16:creationId xmlns:a16="http://schemas.microsoft.com/office/drawing/2014/main" id="{6F16852C-BEB0-499D-8B36-8F12479879B0}"/>
              </a:ext>
            </a:extLst>
          </p:cNvPr>
          <p:cNvSpPr txBox="1"/>
          <p:nvPr/>
        </p:nvSpPr>
        <p:spPr>
          <a:xfrm>
            <a:off x="3677970" y="1126209"/>
            <a:ext cx="7720552" cy="2308324"/>
          </a:xfrm>
          <a:prstGeom prst="rect">
            <a:avLst/>
          </a:prstGeom>
          <a:noFill/>
        </p:spPr>
        <p:txBody>
          <a:bodyPr wrap="square" rtlCol="0">
            <a:spAutoFit/>
          </a:bodyPr>
          <a:lstStyle/>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Parent Workshop on anxiety</a:t>
            </a:r>
          </a:p>
        </p:txBody>
      </p:sp>
      <p:pic>
        <p:nvPicPr>
          <p:cNvPr id="7" name="Picture 6">
            <a:extLst>
              <a:ext uri="{FF2B5EF4-FFF2-40B4-BE49-F238E27FC236}">
                <a16:creationId xmlns:a16="http://schemas.microsoft.com/office/drawing/2014/main" id="{1B1A5743-3816-4362-8391-877E720D43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05044" y="121788"/>
            <a:ext cx="1586956" cy="640734"/>
          </a:xfrm>
          <a:prstGeom prst="rect">
            <a:avLst/>
          </a:prstGeom>
        </p:spPr>
      </p:pic>
      <p:sp>
        <p:nvSpPr>
          <p:cNvPr id="8" name="TextBox 7">
            <a:extLst>
              <a:ext uri="{FF2B5EF4-FFF2-40B4-BE49-F238E27FC236}">
                <a16:creationId xmlns:a16="http://schemas.microsoft.com/office/drawing/2014/main" id="{40D3CB8A-13A1-4DA9-B877-E13461F51F5D}"/>
              </a:ext>
            </a:extLst>
          </p:cNvPr>
          <p:cNvSpPr txBox="1"/>
          <p:nvPr/>
        </p:nvSpPr>
        <p:spPr>
          <a:xfrm>
            <a:off x="3360158" y="3709898"/>
            <a:ext cx="5895031" cy="461665"/>
          </a:xfrm>
          <a:prstGeom prst="rect">
            <a:avLst/>
          </a:prstGeom>
          <a:noFill/>
        </p:spPr>
        <p:txBody>
          <a:bodyPr wrap="square" rtlCol="0">
            <a:spAutoFit/>
          </a:bodyPr>
          <a:lstStyle/>
          <a:p>
            <a:pPr algn="ctr"/>
            <a:r>
              <a:rPr lang="en-GB" sz="24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rPr>
              <a:t>Mental Health Support Team</a:t>
            </a:r>
            <a:endParaRPr lang="en-GB" sz="8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42141755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5D4EF-44C0-4F69-A41E-094820EDDBC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A7C5DEA-6EB1-4AA4-9054-37DD3B08F5B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91FED06-4BEE-4BD0-8E24-99A2DC6268C3}"/>
              </a:ext>
            </a:extLst>
          </p:cNvPr>
          <p:cNvPicPr>
            <a:picLocks noChangeAspect="1"/>
          </p:cNvPicPr>
          <p:nvPr/>
        </p:nvPicPr>
        <p:blipFill>
          <a:blip r:embed="rId3"/>
          <a:stretch>
            <a:fillRect/>
          </a:stretch>
        </p:blipFill>
        <p:spPr>
          <a:xfrm>
            <a:off x="-1" y="0"/>
            <a:ext cx="12273699" cy="6919974"/>
          </a:xfrm>
          <a:prstGeom prst="rect">
            <a:avLst/>
          </a:prstGeom>
        </p:spPr>
      </p:pic>
      <p:sp>
        <p:nvSpPr>
          <p:cNvPr id="5" name="TextBox 4">
            <a:extLst>
              <a:ext uri="{FF2B5EF4-FFF2-40B4-BE49-F238E27FC236}">
                <a16:creationId xmlns:a16="http://schemas.microsoft.com/office/drawing/2014/main" id="{3672E6A2-2820-420A-9174-837BC0F636F3}"/>
              </a:ext>
            </a:extLst>
          </p:cNvPr>
          <p:cNvSpPr txBox="1"/>
          <p:nvPr/>
        </p:nvSpPr>
        <p:spPr>
          <a:xfrm>
            <a:off x="3442353" y="681037"/>
            <a:ext cx="8157328" cy="1323439"/>
          </a:xfrm>
          <a:prstGeom prst="rect">
            <a:avLst/>
          </a:prstGeom>
          <a:noFill/>
        </p:spPr>
        <p:txBody>
          <a:bodyPr wrap="square" rtlCol="0">
            <a:spAutoFit/>
          </a:bodyPr>
          <a:lstStyle/>
          <a:p>
            <a:pPr algn="ctr"/>
            <a:r>
              <a:rPr lang="en-GB" sz="80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Agenda</a:t>
            </a:r>
          </a:p>
        </p:txBody>
      </p:sp>
      <p:sp>
        <p:nvSpPr>
          <p:cNvPr id="6" name="TextBox 5">
            <a:extLst>
              <a:ext uri="{FF2B5EF4-FFF2-40B4-BE49-F238E27FC236}">
                <a16:creationId xmlns:a16="http://schemas.microsoft.com/office/drawing/2014/main" id="{836AC5D7-E5C6-422B-97E6-F6B516CC5262}"/>
              </a:ext>
            </a:extLst>
          </p:cNvPr>
          <p:cNvSpPr txBox="1"/>
          <p:nvPr/>
        </p:nvSpPr>
        <p:spPr>
          <a:xfrm>
            <a:off x="5200847" y="2102682"/>
            <a:ext cx="6612902" cy="3046988"/>
          </a:xfrm>
          <a:prstGeom prst="rect">
            <a:avLst/>
          </a:prstGeom>
          <a:noFill/>
        </p:spPr>
        <p:txBody>
          <a:bodyPr wrap="square" rtlCol="0">
            <a:spAutoFit/>
          </a:bodyPr>
          <a:lstStyle/>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Welcome</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What is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When &amp; why does anxiety become a problem?</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Anxiety disorders</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Causes of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Maintenance of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How to help your child</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Helpful resources</a:t>
            </a:r>
          </a:p>
        </p:txBody>
      </p:sp>
    </p:spTree>
    <p:extLst>
      <p:ext uri="{BB962C8B-B14F-4D97-AF65-F5344CB8AC3E}">
        <p14:creationId xmlns:p14="http://schemas.microsoft.com/office/powerpoint/2010/main" val="3882807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A56A1-E3D5-4DF1-958D-D0FAA816C9E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3AA2903-BFC0-47A2-8775-79CFDD29BD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DD74F70-F099-4DA3-8616-1A2B6EE1A3DD}"/>
              </a:ext>
            </a:extLst>
          </p:cNvPr>
          <p:cNvPicPr>
            <a:picLocks noChangeAspect="1"/>
          </p:cNvPicPr>
          <p:nvPr/>
        </p:nvPicPr>
        <p:blipFill>
          <a:blip r:embed="rId3"/>
          <a:stretch>
            <a:fillRect/>
          </a:stretch>
        </p:blipFill>
        <p:spPr>
          <a:xfrm>
            <a:off x="-50277" y="0"/>
            <a:ext cx="12292553" cy="6890274"/>
          </a:xfrm>
          <a:prstGeom prst="rect">
            <a:avLst/>
          </a:prstGeom>
        </p:spPr>
      </p:pic>
      <p:sp>
        <p:nvSpPr>
          <p:cNvPr id="5" name="TextBox 4">
            <a:extLst>
              <a:ext uri="{FF2B5EF4-FFF2-40B4-BE49-F238E27FC236}">
                <a16:creationId xmlns:a16="http://schemas.microsoft.com/office/drawing/2014/main" id="{E7ABB26E-2EA6-4F53-A104-04D816395BDA}"/>
              </a:ext>
            </a:extLst>
          </p:cNvPr>
          <p:cNvSpPr txBox="1"/>
          <p:nvPr/>
        </p:nvSpPr>
        <p:spPr>
          <a:xfrm>
            <a:off x="389640" y="971796"/>
            <a:ext cx="5909559" cy="923330"/>
          </a:xfrm>
          <a:prstGeom prst="rect">
            <a:avLst/>
          </a:prstGeom>
          <a:noFill/>
        </p:spPr>
        <p:txBody>
          <a:bodyPr wrap="square" rtlCol="0">
            <a:spAutoFit/>
          </a:bodyPr>
          <a:lstStyle/>
          <a:p>
            <a:r>
              <a:rPr lang="en-GB" sz="5400" b="1" dirty="0">
                <a:solidFill>
                  <a:schemeClr val="bg1"/>
                </a:solidFill>
                <a:latin typeface="MV Boli" panose="02000500030200090000" pitchFamily="2" charset="0"/>
                <a:ea typeface="Segoe UI Black" panose="020B0A02040204020203" pitchFamily="34" charset="0"/>
                <a:cs typeface="MV Boli" panose="02000500030200090000" pitchFamily="2" charset="0"/>
              </a:rPr>
              <a:t>What is anxiety?</a:t>
            </a:r>
          </a:p>
        </p:txBody>
      </p:sp>
      <p:sp>
        <p:nvSpPr>
          <p:cNvPr id="6" name="TextBox 5">
            <a:extLst>
              <a:ext uri="{FF2B5EF4-FFF2-40B4-BE49-F238E27FC236}">
                <a16:creationId xmlns:a16="http://schemas.microsoft.com/office/drawing/2014/main" id="{174ACA7B-36F2-4CF1-9B68-C8B2A2C41DA0}"/>
              </a:ext>
            </a:extLst>
          </p:cNvPr>
          <p:cNvSpPr txBox="1"/>
          <p:nvPr/>
        </p:nvSpPr>
        <p:spPr>
          <a:xfrm>
            <a:off x="544916" y="2770187"/>
            <a:ext cx="6096000" cy="2677656"/>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A natural evolutionary response</a:t>
            </a:r>
          </a:p>
          <a:p>
            <a:pPr marL="800100" lvl="1" indent="-342900">
              <a:buFont typeface="Courier New" panose="02070309020205020404" pitchFamily="49" charset="0"/>
              <a:buChar char="o"/>
            </a:pPr>
            <a:r>
              <a:rPr lang="en-GB" sz="28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Fight/Flight/Freeze</a:t>
            </a:r>
          </a:p>
          <a:p>
            <a:pPr marL="342900" indent="-342900">
              <a:buFont typeface="Arial" panose="020B0604020202020204" pitchFamily="34" charset="0"/>
              <a:buChar char="•"/>
            </a:pPr>
            <a:r>
              <a:rPr lang="en-GB" sz="28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Experienced by everyone</a:t>
            </a:r>
          </a:p>
          <a:p>
            <a:pPr marL="342900" indent="-342900">
              <a:buFont typeface="Arial" panose="020B0604020202020204" pitchFamily="34" charset="0"/>
              <a:buChar char="•"/>
            </a:pPr>
            <a:r>
              <a:rPr lang="en-GB" sz="28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It is meant to be helpful</a:t>
            </a:r>
          </a:p>
          <a:p>
            <a:pPr marL="342900" indent="-342900">
              <a:buFont typeface="Arial" panose="020B0604020202020204" pitchFamily="34" charset="0"/>
              <a:buChar char="•"/>
            </a:pPr>
            <a:r>
              <a:rPr lang="en-GB" sz="28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Causes changes to our thoughts, feelings and behaviours</a:t>
            </a:r>
          </a:p>
        </p:txBody>
      </p:sp>
      <p:pic>
        <p:nvPicPr>
          <p:cNvPr id="7" name="Picture 6" descr="A picture containing text, diagram, circle, screenshot&#10;&#10;Description automatically generated">
            <a:extLst>
              <a:ext uri="{FF2B5EF4-FFF2-40B4-BE49-F238E27FC236}">
                <a16:creationId xmlns:a16="http://schemas.microsoft.com/office/drawing/2014/main" id="{49321292-CCE7-F0AA-733F-AE2E1F3354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5999" y="173418"/>
            <a:ext cx="6107255" cy="6107255"/>
          </a:xfrm>
          <a:prstGeom prst="rect">
            <a:avLst/>
          </a:prstGeom>
        </p:spPr>
      </p:pic>
    </p:spTree>
    <p:extLst>
      <p:ext uri="{BB962C8B-B14F-4D97-AF65-F5344CB8AC3E}">
        <p14:creationId xmlns:p14="http://schemas.microsoft.com/office/powerpoint/2010/main" val="4360896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170495" y="365125"/>
            <a:ext cx="9851010" cy="830997"/>
          </a:xfrm>
          <a:prstGeom prst="rect">
            <a:avLst/>
          </a:prstGeom>
          <a:noFill/>
        </p:spPr>
        <p:txBody>
          <a:bodyPr wrap="square" rtlCol="0">
            <a:spAutoFit/>
          </a:bodyPr>
          <a:lstStyle/>
          <a:p>
            <a:pPr algn="ctr"/>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Fight, flight or freeze</a:t>
            </a:r>
          </a:p>
        </p:txBody>
      </p:sp>
      <p:sp>
        <p:nvSpPr>
          <p:cNvPr id="6" name="TextBox 5">
            <a:extLst>
              <a:ext uri="{FF2B5EF4-FFF2-40B4-BE49-F238E27FC236}">
                <a16:creationId xmlns:a16="http://schemas.microsoft.com/office/drawing/2014/main" id="{210C8CB4-435A-4CB1-ADC5-D882FC1011BD}"/>
              </a:ext>
            </a:extLst>
          </p:cNvPr>
          <p:cNvSpPr txBox="1"/>
          <p:nvPr/>
        </p:nvSpPr>
        <p:spPr>
          <a:xfrm>
            <a:off x="1435395" y="1182231"/>
            <a:ext cx="9431078" cy="2246769"/>
          </a:xfrm>
          <a:prstGeom prst="rect">
            <a:avLst/>
          </a:prstGeom>
          <a:solidFill>
            <a:srgbClr val="209F70"/>
          </a:solidFill>
          <a:ln w="38100">
            <a:noFill/>
          </a:ln>
        </p:spPr>
        <p:txBody>
          <a:bodyPr wrap="square" rtlCol="0">
            <a:spAutoFit/>
          </a:bodyPr>
          <a:lstStyle/>
          <a:p>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 we are in an anxiety-provoking situation, our in-built alarm system goes off, which tells us to fight, flight or freeze to keep ourselves safe.</a:t>
            </a:r>
          </a:p>
          <a:p>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However, it can also be set off when we are not in danger.</a:t>
            </a:r>
          </a:p>
        </p:txBody>
      </p:sp>
      <p:pic>
        <p:nvPicPr>
          <p:cNvPr id="1026" name="Picture 2" descr="Fear versus Stress explained">
            <a:extLst>
              <a:ext uri="{FF2B5EF4-FFF2-40B4-BE49-F238E27FC236}">
                <a16:creationId xmlns:a16="http://schemas.microsoft.com/office/drawing/2014/main" id="{E5B3034D-A4D0-4C47-988F-5A4ECC6E9DB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9790"/>
          <a:stretch/>
        </p:blipFill>
        <p:spPr bwMode="auto">
          <a:xfrm>
            <a:off x="2952574" y="3429000"/>
            <a:ext cx="6727213" cy="3058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391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DD35D2E-EDCA-81A2-5B9E-8BFD58155E78}"/>
              </a:ext>
            </a:extLst>
          </p:cNvPr>
          <p:cNvPicPr>
            <a:picLocks noChangeAspect="1"/>
          </p:cNvPicPr>
          <p:nvPr/>
        </p:nvPicPr>
        <p:blipFill>
          <a:blip r:embed="rId3"/>
          <a:stretch>
            <a:fillRect/>
          </a:stretch>
        </p:blipFill>
        <p:spPr>
          <a:xfrm>
            <a:off x="0" y="0"/>
            <a:ext cx="12192000" cy="6878022"/>
          </a:xfrm>
          <a:prstGeom prst="rect">
            <a:avLst/>
          </a:prstGeom>
        </p:spPr>
      </p:pic>
      <p:sp>
        <p:nvSpPr>
          <p:cNvPr id="7" name="Title 1">
            <a:extLst>
              <a:ext uri="{FF2B5EF4-FFF2-40B4-BE49-F238E27FC236}">
                <a16:creationId xmlns:a16="http://schemas.microsoft.com/office/drawing/2014/main" id="{F7A43E5A-EF64-4F33-54F2-B09155212D35}"/>
              </a:ext>
            </a:extLst>
          </p:cNvPr>
          <p:cNvSpPr>
            <a:spLocks noGrp="1"/>
          </p:cNvSpPr>
          <p:nvPr>
            <p:ph type="title"/>
          </p:nvPr>
        </p:nvSpPr>
        <p:spPr>
          <a:xfrm>
            <a:off x="1892300" y="250031"/>
            <a:ext cx="10515600" cy="1325563"/>
          </a:xfrm>
        </p:spPr>
        <p:txBody>
          <a:bodyPr>
            <a:normAutofit/>
          </a:bodyPr>
          <a:lstStyle/>
          <a:p>
            <a:r>
              <a:rPr lang="en-GB" b="1" dirty="0"/>
              <a:t>What are some of your child’s </a:t>
            </a:r>
            <a:br>
              <a:rPr lang="en-GB" b="1" dirty="0"/>
            </a:br>
            <a:r>
              <a:rPr lang="en-GB" b="1" dirty="0"/>
              <a:t>symptoms of anxiety?</a:t>
            </a:r>
          </a:p>
        </p:txBody>
      </p:sp>
      <p:sp>
        <p:nvSpPr>
          <p:cNvPr id="8" name="Thought Bubble: Cloud 7">
            <a:extLst>
              <a:ext uri="{FF2B5EF4-FFF2-40B4-BE49-F238E27FC236}">
                <a16:creationId xmlns:a16="http://schemas.microsoft.com/office/drawing/2014/main" id="{000F7603-E5C7-4F0C-472B-76B30A5655A0}"/>
              </a:ext>
            </a:extLst>
          </p:cNvPr>
          <p:cNvSpPr/>
          <p:nvPr/>
        </p:nvSpPr>
        <p:spPr>
          <a:xfrm>
            <a:off x="4546600" y="2416086"/>
            <a:ext cx="3098800" cy="1803400"/>
          </a:xfrm>
          <a:prstGeom prst="cloudCallou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Thoughts</a:t>
            </a:r>
          </a:p>
        </p:txBody>
      </p:sp>
      <p:sp>
        <p:nvSpPr>
          <p:cNvPr id="9" name="Heart 8">
            <a:extLst>
              <a:ext uri="{FF2B5EF4-FFF2-40B4-BE49-F238E27FC236}">
                <a16:creationId xmlns:a16="http://schemas.microsoft.com/office/drawing/2014/main" id="{A4B771AF-CE41-4B1F-905B-2B69F0869B24}"/>
              </a:ext>
            </a:extLst>
          </p:cNvPr>
          <p:cNvSpPr/>
          <p:nvPr/>
        </p:nvSpPr>
        <p:spPr>
          <a:xfrm>
            <a:off x="3022600" y="4512558"/>
            <a:ext cx="2362200" cy="2072392"/>
          </a:xfrm>
          <a:prstGeom prst="heart">
            <a:avLst/>
          </a:prstGeom>
          <a:solidFill>
            <a:srgbClr val="CC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Emotions</a:t>
            </a:r>
          </a:p>
        </p:txBody>
      </p:sp>
      <p:sp>
        <p:nvSpPr>
          <p:cNvPr id="10" name="Explosion: 8 Points 9">
            <a:extLst>
              <a:ext uri="{FF2B5EF4-FFF2-40B4-BE49-F238E27FC236}">
                <a16:creationId xmlns:a16="http://schemas.microsoft.com/office/drawing/2014/main" id="{A8C67EBB-A28E-B4F0-4796-62C9891B387D}"/>
              </a:ext>
            </a:extLst>
          </p:cNvPr>
          <p:cNvSpPr/>
          <p:nvPr/>
        </p:nvSpPr>
        <p:spPr>
          <a:xfrm>
            <a:off x="234950" y="1825625"/>
            <a:ext cx="3378200" cy="2933700"/>
          </a:xfrm>
          <a:prstGeom prst="irregularSeal1">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Behaviours</a:t>
            </a:r>
          </a:p>
        </p:txBody>
      </p:sp>
      <p:sp>
        <p:nvSpPr>
          <p:cNvPr id="12" name="Cross 11">
            <a:extLst>
              <a:ext uri="{FF2B5EF4-FFF2-40B4-BE49-F238E27FC236}">
                <a16:creationId xmlns:a16="http://schemas.microsoft.com/office/drawing/2014/main" id="{3BB4FE74-842C-1ACB-61B0-C884D7ACD489}"/>
              </a:ext>
            </a:extLst>
          </p:cNvPr>
          <p:cNvSpPr/>
          <p:nvPr/>
        </p:nvSpPr>
        <p:spPr>
          <a:xfrm>
            <a:off x="7153275" y="3619961"/>
            <a:ext cx="2676525" cy="2666539"/>
          </a:xfrm>
          <a:prstGeom prst="plus">
            <a:avLst/>
          </a:prstGeom>
          <a:solidFill>
            <a:srgbClr val="E0B8D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Physical</a:t>
            </a:r>
            <a:r>
              <a:rPr lang="en-GB" dirty="0"/>
              <a:t> </a:t>
            </a:r>
          </a:p>
        </p:txBody>
      </p:sp>
    </p:spTree>
    <p:extLst>
      <p:ext uri="{BB962C8B-B14F-4D97-AF65-F5344CB8AC3E}">
        <p14:creationId xmlns:p14="http://schemas.microsoft.com/office/powerpoint/2010/main" val="811650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D9C9-C306-4187-A600-9E0A64F491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6DF858-8A23-4C35-816B-E600FB4B9F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DF14E6-840E-4781-84DC-17B50129128E}"/>
              </a:ext>
            </a:extLst>
          </p:cNvPr>
          <p:cNvPicPr>
            <a:picLocks noChangeAspect="1"/>
          </p:cNvPicPr>
          <p:nvPr/>
        </p:nvPicPr>
        <p:blipFill>
          <a:blip r:embed="rId3"/>
          <a:stretch>
            <a:fillRect/>
          </a:stretch>
        </p:blipFill>
        <p:spPr>
          <a:xfrm>
            <a:off x="0" y="0"/>
            <a:ext cx="12192000" cy="6878022"/>
          </a:xfrm>
          <a:prstGeom prst="rect">
            <a:avLst/>
          </a:prstGeom>
        </p:spPr>
      </p:pic>
      <p:sp>
        <p:nvSpPr>
          <p:cNvPr id="7" name="TextBox 6">
            <a:extLst>
              <a:ext uri="{FF2B5EF4-FFF2-40B4-BE49-F238E27FC236}">
                <a16:creationId xmlns:a16="http://schemas.microsoft.com/office/drawing/2014/main" id="{B0B717C2-8424-4049-A0EC-0F6CFCC99FE7}"/>
              </a:ext>
            </a:extLst>
          </p:cNvPr>
          <p:cNvSpPr txBox="1"/>
          <p:nvPr/>
        </p:nvSpPr>
        <p:spPr>
          <a:xfrm>
            <a:off x="1438766" y="1307277"/>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Physical</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Headache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Tummy ache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Sweaty palms</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Heart beating faster</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Dry mouth</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Feeling sick</a:t>
            </a:r>
          </a:p>
        </p:txBody>
      </p:sp>
      <p:sp>
        <p:nvSpPr>
          <p:cNvPr id="9" name="TextBox 8">
            <a:extLst>
              <a:ext uri="{FF2B5EF4-FFF2-40B4-BE49-F238E27FC236}">
                <a16:creationId xmlns:a16="http://schemas.microsoft.com/office/drawing/2014/main" id="{C9B2BA6A-4E3C-40AF-A7C0-5C1842D9A4C5}"/>
              </a:ext>
            </a:extLst>
          </p:cNvPr>
          <p:cNvSpPr txBox="1"/>
          <p:nvPr/>
        </p:nvSpPr>
        <p:spPr>
          <a:xfrm>
            <a:off x="4975585" y="1307277"/>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Behavioural </a:t>
            </a: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Avoidance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Being quiet/withdrawn</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Being more chatty</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“Acting up”</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Crying</a:t>
            </a:r>
          </a:p>
        </p:txBody>
      </p:sp>
      <p:sp>
        <p:nvSpPr>
          <p:cNvPr id="10" name="TextBox 9">
            <a:extLst>
              <a:ext uri="{FF2B5EF4-FFF2-40B4-BE49-F238E27FC236}">
                <a16:creationId xmlns:a16="http://schemas.microsoft.com/office/drawing/2014/main" id="{E6CA2DBC-DF5B-42B3-B460-50B2A9BA66E9}"/>
              </a:ext>
            </a:extLst>
          </p:cNvPr>
          <p:cNvSpPr txBox="1"/>
          <p:nvPr/>
        </p:nvSpPr>
        <p:spPr>
          <a:xfrm>
            <a:off x="3254604" y="4119870"/>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Emotional</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Worried</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Upset</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Stressed</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Angry</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Numb</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Confused</a:t>
            </a:r>
          </a:p>
        </p:txBody>
      </p:sp>
      <p:sp>
        <p:nvSpPr>
          <p:cNvPr id="11" name="TextBox 10">
            <a:extLst>
              <a:ext uri="{FF2B5EF4-FFF2-40B4-BE49-F238E27FC236}">
                <a16:creationId xmlns:a16="http://schemas.microsoft.com/office/drawing/2014/main" id="{85F6D4B3-7615-40A2-8879-B324355853A9}"/>
              </a:ext>
            </a:extLst>
          </p:cNvPr>
          <p:cNvSpPr txBox="1"/>
          <p:nvPr/>
        </p:nvSpPr>
        <p:spPr>
          <a:xfrm>
            <a:off x="6847395" y="4234052"/>
            <a:ext cx="3960305" cy="2308324"/>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Thoughts</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Worries or negative thoughts about the anxiety-provoking situation, about their ability to cope, or about other peoples’ perceptions</a:t>
            </a:r>
          </a:p>
        </p:txBody>
      </p:sp>
      <p:sp>
        <p:nvSpPr>
          <p:cNvPr id="12" name="TextBox 11">
            <a:extLst>
              <a:ext uri="{FF2B5EF4-FFF2-40B4-BE49-F238E27FC236}">
                <a16:creationId xmlns:a16="http://schemas.microsoft.com/office/drawing/2014/main" id="{F30FFE77-CE5D-4CC3-8DA8-CBD95BD4B95C}"/>
              </a:ext>
            </a:extLst>
          </p:cNvPr>
          <p:cNvSpPr txBox="1"/>
          <p:nvPr/>
        </p:nvSpPr>
        <p:spPr>
          <a:xfrm>
            <a:off x="1910106" y="378937"/>
            <a:ext cx="6001734" cy="830997"/>
          </a:xfrm>
          <a:prstGeom prst="rect">
            <a:avLst/>
          </a:prstGeom>
          <a:noFill/>
        </p:spPr>
        <p:txBody>
          <a:bodyPr wrap="square" rtlCol="0">
            <a:spAutoFit/>
          </a:bodyPr>
          <a:lstStyle/>
          <a:p>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Common Symptoms</a:t>
            </a:r>
          </a:p>
        </p:txBody>
      </p:sp>
    </p:spTree>
    <p:extLst>
      <p:ext uri="{BB962C8B-B14F-4D97-AF65-F5344CB8AC3E}">
        <p14:creationId xmlns:p14="http://schemas.microsoft.com/office/powerpoint/2010/main" val="41574562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6DACEB-2D7D-4F65-2DAE-59998AA55216}"/>
              </a:ext>
            </a:extLst>
          </p:cNvPr>
          <p:cNvPicPr>
            <a:picLocks noChangeAspect="1"/>
          </p:cNvPicPr>
          <p:nvPr/>
        </p:nvPicPr>
        <p:blipFill>
          <a:blip r:embed="rId3"/>
          <a:stretch>
            <a:fillRect/>
          </a:stretch>
        </p:blipFill>
        <p:spPr>
          <a:xfrm>
            <a:off x="-96084" y="0"/>
            <a:ext cx="12288084" cy="6916192"/>
          </a:xfrm>
          <a:prstGeom prst="rect">
            <a:avLst/>
          </a:prstGeom>
        </p:spPr>
      </p:pic>
      <p:sp>
        <p:nvSpPr>
          <p:cNvPr id="3" name="Explosion: 8 Points 2">
            <a:extLst>
              <a:ext uri="{FF2B5EF4-FFF2-40B4-BE49-F238E27FC236}">
                <a16:creationId xmlns:a16="http://schemas.microsoft.com/office/drawing/2014/main" id="{4C6ED3AA-E356-AF02-2569-3C18287151A7}"/>
              </a:ext>
            </a:extLst>
          </p:cNvPr>
          <p:cNvSpPr/>
          <p:nvPr/>
        </p:nvSpPr>
        <p:spPr>
          <a:xfrm>
            <a:off x="4203700" y="3756025"/>
            <a:ext cx="3378200" cy="2933700"/>
          </a:xfrm>
          <a:prstGeom prst="irregularSeal1">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Behaviours</a:t>
            </a:r>
          </a:p>
        </p:txBody>
      </p:sp>
      <p:sp>
        <p:nvSpPr>
          <p:cNvPr id="5" name="Thought Bubble: Cloud 4">
            <a:extLst>
              <a:ext uri="{FF2B5EF4-FFF2-40B4-BE49-F238E27FC236}">
                <a16:creationId xmlns:a16="http://schemas.microsoft.com/office/drawing/2014/main" id="{7EFA408A-8AFE-48B0-C306-DFB207FB7EDF}"/>
              </a:ext>
            </a:extLst>
          </p:cNvPr>
          <p:cNvSpPr/>
          <p:nvPr/>
        </p:nvSpPr>
        <p:spPr>
          <a:xfrm>
            <a:off x="4203700" y="392806"/>
            <a:ext cx="3098800" cy="1803400"/>
          </a:xfrm>
          <a:prstGeom prst="cloudCallou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Thoughts</a:t>
            </a:r>
          </a:p>
        </p:txBody>
      </p:sp>
      <p:sp>
        <p:nvSpPr>
          <p:cNvPr id="6" name="Heart 5">
            <a:extLst>
              <a:ext uri="{FF2B5EF4-FFF2-40B4-BE49-F238E27FC236}">
                <a16:creationId xmlns:a16="http://schemas.microsoft.com/office/drawing/2014/main" id="{50A2E828-8B8E-EA2A-F5E6-3594D96A2427}"/>
              </a:ext>
            </a:extLst>
          </p:cNvPr>
          <p:cNvSpPr/>
          <p:nvPr/>
        </p:nvSpPr>
        <p:spPr>
          <a:xfrm>
            <a:off x="1470819" y="2410548"/>
            <a:ext cx="2362200" cy="2072392"/>
          </a:xfrm>
          <a:prstGeom prst="heart">
            <a:avLst/>
          </a:prstGeom>
          <a:solidFill>
            <a:srgbClr val="CC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Emotions</a:t>
            </a:r>
          </a:p>
        </p:txBody>
      </p:sp>
      <p:sp>
        <p:nvSpPr>
          <p:cNvPr id="7" name="Cross 6">
            <a:extLst>
              <a:ext uri="{FF2B5EF4-FFF2-40B4-BE49-F238E27FC236}">
                <a16:creationId xmlns:a16="http://schemas.microsoft.com/office/drawing/2014/main" id="{EAFB0E2A-17C3-F107-2885-15FA8CE32C79}"/>
              </a:ext>
            </a:extLst>
          </p:cNvPr>
          <p:cNvSpPr/>
          <p:nvPr/>
        </p:nvSpPr>
        <p:spPr>
          <a:xfrm>
            <a:off x="7876033" y="2316724"/>
            <a:ext cx="2676525" cy="2666539"/>
          </a:xfrm>
          <a:prstGeom prst="plus">
            <a:avLst/>
          </a:prstGeom>
          <a:solidFill>
            <a:srgbClr val="E0B8D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b="1" dirty="0"/>
              <a:t>Physical</a:t>
            </a:r>
            <a:r>
              <a:rPr lang="en-GB" dirty="0"/>
              <a:t> </a:t>
            </a:r>
          </a:p>
        </p:txBody>
      </p:sp>
      <p:sp>
        <p:nvSpPr>
          <p:cNvPr id="12" name="Arrow: Bent 11">
            <a:extLst>
              <a:ext uri="{FF2B5EF4-FFF2-40B4-BE49-F238E27FC236}">
                <a16:creationId xmlns:a16="http://schemas.microsoft.com/office/drawing/2014/main" id="{A42559C2-F8DB-D439-0CBA-563D7C071590}"/>
              </a:ext>
            </a:extLst>
          </p:cNvPr>
          <p:cNvSpPr/>
          <p:nvPr/>
        </p:nvSpPr>
        <p:spPr>
          <a:xfrm>
            <a:off x="2679700" y="1028700"/>
            <a:ext cx="1160463" cy="1167506"/>
          </a:xfrm>
          <a:prstGeom prst="ben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Arrow: Bent 12">
            <a:extLst>
              <a:ext uri="{FF2B5EF4-FFF2-40B4-BE49-F238E27FC236}">
                <a16:creationId xmlns:a16="http://schemas.microsoft.com/office/drawing/2014/main" id="{9B062F07-1EED-F533-11C0-D41872F7956C}"/>
              </a:ext>
            </a:extLst>
          </p:cNvPr>
          <p:cNvSpPr/>
          <p:nvPr/>
        </p:nvSpPr>
        <p:spPr>
          <a:xfrm rot="5400000">
            <a:off x="8050310" y="901254"/>
            <a:ext cx="1160463" cy="1167506"/>
          </a:xfrm>
          <a:prstGeom prst="ben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4" name="Arrow: Bent 13">
            <a:extLst>
              <a:ext uri="{FF2B5EF4-FFF2-40B4-BE49-F238E27FC236}">
                <a16:creationId xmlns:a16="http://schemas.microsoft.com/office/drawing/2014/main" id="{DBF0C51F-2140-1543-74AF-A13D82D3E5DB}"/>
              </a:ext>
            </a:extLst>
          </p:cNvPr>
          <p:cNvSpPr/>
          <p:nvPr/>
        </p:nvSpPr>
        <p:spPr>
          <a:xfrm rot="10800000">
            <a:off x="7952581" y="5206900"/>
            <a:ext cx="1160463" cy="1167506"/>
          </a:xfrm>
          <a:prstGeom prst="ben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Arrow: Bent 14">
            <a:extLst>
              <a:ext uri="{FF2B5EF4-FFF2-40B4-BE49-F238E27FC236}">
                <a16:creationId xmlns:a16="http://schemas.microsoft.com/office/drawing/2014/main" id="{1F9F0C0F-CD5A-4498-44D7-4590B0595AFE}"/>
              </a:ext>
            </a:extLst>
          </p:cNvPr>
          <p:cNvSpPr/>
          <p:nvPr/>
        </p:nvSpPr>
        <p:spPr>
          <a:xfrm rot="16200000">
            <a:off x="2564258" y="4983263"/>
            <a:ext cx="1160463" cy="1167506"/>
          </a:xfrm>
          <a:prstGeom prst="bent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Arrow: Quad 15">
            <a:extLst>
              <a:ext uri="{FF2B5EF4-FFF2-40B4-BE49-F238E27FC236}">
                <a16:creationId xmlns:a16="http://schemas.microsoft.com/office/drawing/2014/main" id="{CF9D03E5-7C02-48C3-A18D-12264C38C38B}"/>
              </a:ext>
            </a:extLst>
          </p:cNvPr>
          <p:cNvSpPr/>
          <p:nvPr/>
        </p:nvSpPr>
        <p:spPr>
          <a:xfrm>
            <a:off x="4940300" y="2402449"/>
            <a:ext cx="1943100" cy="1727040"/>
          </a:xfrm>
          <a:prstGeom prst="quad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2594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11352"/>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218537" y="196909"/>
            <a:ext cx="9851010" cy="830997"/>
          </a:xfrm>
          <a:prstGeom prst="rect">
            <a:avLst/>
          </a:prstGeom>
          <a:noFill/>
        </p:spPr>
        <p:txBody>
          <a:bodyPr wrap="square" rtlCol="0">
            <a:spAutoFit/>
          </a:bodyPr>
          <a:lstStyle/>
          <a:p>
            <a:pPr algn="ctr"/>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Different Types of Anxiety</a:t>
            </a:r>
          </a:p>
        </p:txBody>
      </p:sp>
      <p:sp>
        <p:nvSpPr>
          <p:cNvPr id="6" name="TextBox 5">
            <a:extLst>
              <a:ext uri="{FF2B5EF4-FFF2-40B4-BE49-F238E27FC236}">
                <a16:creationId xmlns:a16="http://schemas.microsoft.com/office/drawing/2014/main" id="{210C8CB4-435A-4CB1-ADC5-D882FC1011BD}"/>
              </a:ext>
            </a:extLst>
          </p:cNvPr>
          <p:cNvSpPr txBox="1"/>
          <p:nvPr/>
        </p:nvSpPr>
        <p:spPr>
          <a:xfrm>
            <a:off x="1428503" y="1027906"/>
            <a:ext cx="9431078" cy="4647426"/>
          </a:xfrm>
          <a:prstGeom prst="rect">
            <a:avLst/>
          </a:prstGeom>
          <a:solidFill>
            <a:srgbClr val="209F70"/>
          </a:solidFill>
          <a:ln w="38100">
            <a:noFill/>
          </a:ln>
        </p:spPr>
        <p:txBody>
          <a:bodyPr wrap="square" rtlCol="0">
            <a:spAutoFit/>
          </a:bodyPr>
          <a:lstStyle/>
          <a:p>
            <a:r>
              <a:rPr lang="en-GB" sz="36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doesn’t come in one shape or form but there are some more common types of anxiety.</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Separation Anxiety – being anxious to separate from a care giver</a:t>
            </a:r>
          </a:p>
          <a:p>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Social Anxiety – being anxious that they will be perceived negatively by others</a:t>
            </a:r>
          </a:p>
          <a:p>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Worries/ Generalised Anxiety – lots of different topics and usually ‘what if?’</a:t>
            </a:r>
          </a:p>
        </p:txBody>
      </p:sp>
    </p:spTree>
    <p:extLst>
      <p:ext uri="{BB962C8B-B14F-4D97-AF65-F5344CB8AC3E}">
        <p14:creationId xmlns:p14="http://schemas.microsoft.com/office/powerpoint/2010/main" val="2535172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ED8DE-EB2B-432E-874E-E13409FE0A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A290A6-C2CC-4807-ADF6-37103B69E9A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A6D6E93-BBD5-4FDC-AD18-2F6D11E83088}"/>
              </a:ext>
            </a:extLst>
          </p:cNvPr>
          <p:cNvPicPr>
            <a:picLocks noChangeAspect="1"/>
          </p:cNvPicPr>
          <p:nvPr/>
        </p:nvPicPr>
        <p:blipFill>
          <a:blip r:embed="rId3"/>
          <a:stretch>
            <a:fillRect/>
          </a:stretch>
        </p:blipFill>
        <p:spPr>
          <a:xfrm>
            <a:off x="0" y="-1"/>
            <a:ext cx="12192000" cy="6867407"/>
          </a:xfrm>
          <a:prstGeom prst="rect">
            <a:avLst/>
          </a:prstGeom>
        </p:spPr>
      </p:pic>
      <p:sp>
        <p:nvSpPr>
          <p:cNvPr id="5" name="TextBox 4">
            <a:extLst>
              <a:ext uri="{FF2B5EF4-FFF2-40B4-BE49-F238E27FC236}">
                <a16:creationId xmlns:a16="http://schemas.microsoft.com/office/drawing/2014/main" id="{8E833AF4-95B0-4157-9F9A-AE0237385F24}"/>
              </a:ext>
            </a:extLst>
          </p:cNvPr>
          <p:cNvSpPr txBox="1"/>
          <p:nvPr/>
        </p:nvSpPr>
        <p:spPr>
          <a:xfrm>
            <a:off x="4161933" y="905858"/>
            <a:ext cx="7720552" cy="1569660"/>
          </a:xfrm>
          <a:prstGeom prst="rect">
            <a:avLst/>
          </a:prstGeom>
          <a:noFill/>
        </p:spPr>
        <p:txBody>
          <a:bodyPr wrap="square" rtlCol="0">
            <a:spAutoFit/>
          </a:bodyPr>
          <a:lstStyle/>
          <a:p>
            <a:pPr algn="ctr"/>
            <a:r>
              <a:rPr lang="en-GB" sz="4800" b="1" dirty="0">
                <a:solidFill>
                  <a:schemeClr val="bg1"/>
                </a:solidFill>
                <a:latin typeface="MV Boli" panose="02000500030200090000" pitchFamily="2" charset="0"/>
                <a:ea typeface="Segoe UI Black" panose="020B0A02040204020203" pitchFamily="34" charset="0"/>
                <a:cs typeface="MV Boli" panose="02000500030200090000" pitchFamily="2" charset="0"/>
              </a:rPr>
              <a:t>What makes a child vulnerable to anxiety?</a:t>
            </a:r>
          </a:p>
        </p:txBody>
      </p:sp>
      <p:sp>
        <p:nvSpPr>
          <p:cNvPr id="7" name="TextBox 6">
            <a:extLst>
              <a:ext uri="{FF2B5EF4-FFF2-40B4-BE49-F238E27FC236}">
                <a16:creationId xmlns:a16="http://schemas.microsoft.com/office/drawing/2014/main" id="{D4D69C90-0B78-422C-8322-C4056CE0DBAE}"/>
              </a:ext>
            </a:extLst>
          </p:cNvPr>
          <p:cNvSpPr txBox="1"/>
          <p:nvPr/>
        </p:nvSpPr>
        <p:spPr>
          <a:xfrm>
            <a:off x="5159998" y="2724021"/>
            <a:ext cx="6612902" cy="4031873"/>
          </a:xfrm>
          <a:prstGeom prst="rect">
            <a:avLst/>
          </a:prstGeom>
          <a:noFill/>
        </p:spPr>
        <p:txBody>
          <a:bodyPr wrap="square" rtlCol="0">
            <a:spAutoFit/>
          </a:bodyPr>
          <a:lstStyle/>
          <a:p>
            <a:pPr marL="44450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Genes (around one third)</a:t>
            </a:r>
          </a:p>
          <a:p>
            <a:pPr marL="444500">
              <a:buSzPts val="2000"/>
            </a:pPr>
            <a:endParaRPr lang="en-GB" sz="3200" dirty="0">
              <a:solidFill>
                <a:schemeClr val="bg1"/>
              </a:solidFill>
              <a:latin typeface="Candara Light" panose="020E0502030303020204" pitchFamily="34" charset="0"/>
              <a:ea typeface="Comfortaa"/>
              <a:cs typeface="Comfortaa"/>
              <a:sym typeface="Comfortaa"/>
            </a:endParaRP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Life events or experiences</a:t>
            </a:r>
          </a:p>
          <a:p>
            <a:pPr marL="444500" lvl="0">
              <a:buSzPts val="2000"/>
            </a:pPr>
            <a:endParaRPr lang="en-GB" sz="3200" dirty="0">
              <a:solidFill>
                <a:schemeClr val="bg1"/>
              </a:solidFill>
              <a:latin typeface="Candara Light" panose="020E0502030303020204" pitchFamily="34" charset="0"/>
              <a:ea typeface="Comfortaa"/>
              <a:cs typeface="Comfortaa"/>
              <a:sym typeface="Comfortaa"/>
            </a:endParaRP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Learned behaviour</a:t>
            </a:r>
          </a:p>
          <a:p>
            <a:pPr marL="444500" lvl="0">
              <a:buSzPts val="2000"/>
              <a:buFont typeface="Arial" panose="020B0604020202020204" pitchFamily="34" charset="0"/>
              <a:buChar char="•"/>
            </a:pPr>
            <a:endParaRPr lang="en-GB" sz="3200" dirty="0">
              <a:solidFill>
                <a:schemeClr val="bg1"/>
              </a:solidFill>
              <a:latin typeface="Candara Light" panose="020E0502030303020204" pitchFamily="34" charset="0"/>
              <a:ea typeface="Comfortaa"/>
              <a:cs typeface="Comfortaa"/>
              <a:sym typeface="Comfortaa"/>
            </a:endParaRP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Temporary circumstances</a:t>
            </a:r>
          </a:p>
          <a:p>
            <a:pPr marL="444500" lvl="0">
              <a:buSzPts val="2000"/>
            </a:pPr>
            <a:r>
              <a:rPr lang="en-GB" sz="3200" dirty="0">
                <a:solidFill>
                  <a:schemeClr val="bg1"/>
                </a:solidFill>
                <a:latin typeface="Candara Light" panose="020E0502030303020204" pitchFamily="34" charset="0"/>
                <a:ea typeface="Comfortaa"/>
                <a:cs typeface="Comfortaa"/>
                <a:sym typeface="Comfortaa"/>
              </a:rPr>
              <a:t>(or a combination of these)</a:t>
            </a:r>
          </a:p>
        </p:txBody>
      </p:sp>
    </p:spTree>
    <p:extLst>
      <p:ext uri="{BB962C8B-B14F-4D97-AF65-F5344CB8AC3E}">
        <p14:creationId xmlns:p14="http://schemas.microsoft.com/office/powerpoint/2010/main" val="3824684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9B196-B747-4D6F-B1D9-B2C2EA9622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1C1FFC-FE5A-4524-892B-82768CF0879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1BB8FB7-566A-4CCF-9195-51BCCF813688}"/>
              </a:ext>
            </a:extLst>
          </p:cNvPr>
          <p:cNvPicPr>
            <a:picLocks noChangeAspect="1"/>
          </p:cNvPicPr>
          <p:nvPr/>
        </p:nvPicPr>
        <p:blipFill>
          <a:blip r:embed="rId3"/>
          <a:stretch>
            <a:fillRect/>
          </a:stretch>
        </p:blipFill>
        <p:spPr>
          <a:xfrm>
            <a:off x="0" y="-1"/>
            <a:ext cx="12192000" cy="6883341"/>
          </a:xfrm>
          <a:prstGeom prst="rect">
            <a:avLst/>
          </a:prstGeom>
        </p:spPr>
      </p:pic>
      <p:sp>
        <p:nvSpPr>
          <p:cNvPr id="5" name="TextBox 4">
            <a:extLst>
              <a:ext uri="{FF2B5EF4-FFF2-40B4-BE49-F238E27FC236}">
                <a16:creationId xmlns:a16="http://schemas.microsoft.com/office/drawing/2014/main" id="{643FA714-B7CD-43CB-9FDE-03C0232565C8}"/>
              </a:ext>
            </a:extLst>
          </p:cNvPr>
          <p:cNvSpPr txBox="1"/>
          <p:nvPr/>
        </p:nvSpPr>
        <p:spPr>
          <a:xfrm>
            <a:off x="1071513" y="365125"/>
            <a:ext cx="10048973" cy="1569660"/>
          </a:xfrm>
          <a:prstGeom prst="rect">
            <a:avLst/>
          </a:prstGeom>
          <a:noFill/>
        </p:spPr>
        <p:txBody>
          <a:bodyPr wrap="square" rtlCol="0">
            <a:spAutoFit/>
          </a:bodyPr>
          <a:lstStyle/>
          <a:p>
            <a:pPr algn="ctr"/>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When does anxiety become a problem?</a:t>
            </a:r>
          </a:p>
        </p:txBody>
      </p:sp>
      <p:sp>
        <p:nvSpPr>
          <p:cNvPr id="7" name="TextBox 6">
            <a:extLst>
              <a:ext uri="{FF2B5EF4-FFF2-40B4-BE49-F238E27FC236}">
                <a16:creationId xmlns:a16="http://schemas.microsoft.com/office/drawing/2014/main" id="{70095335-062F-4831-BEAF-D588D7CB7ECE}"/>
              </a:ext>
            </a:extLst>
          </p:cNvPr>
          <p:cNvSpPr txBox="1"/>
          <p:nvPr/>
        </p:nvSpPr>
        <p:spPr>
          <a:xfrm>
            <a:off x="403029" y="1927632"/>
            <a:ext cx="7695546" cy="3046988"/>
          </a:xfrm>
          <a:prstGeom prst="rect">
            <a:avLst/>
          </a:prstGeom>
          <a:noFill/>
        </p:spPr>
        <p:txBody>
          <a:bodyPr wrap="square" rtlCol="0">
            <a:spAutoFit/>
          </a:bodyPr>
          <a:lstStyle/>
          <a:p>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It is common for younger children to feel anxious around drop-off. There may be many factors leading them to feel anxious, such as separating from their care giver.</a:t>
            </a:r>
          </a:p>
          <a:p>
            <a:endPar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a:p>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But if the anxiety is causing distress that gets in the way of every day life, stops them from taking part or attending school, this may be a sign to try some additional strategies.</a:t>
            </a:r>
          </a:p>
          <a:p>
            <a:pPr marL="342900" indent="-342900">
              <a:buFont typeface="Arial" panose="020B0604020202020204" pitchFamily="34" charset="0"/>
              <a:buChar char="•"/>
            </a:pPr>
            <a:endPar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3821568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5D4EF-44C0-4F69-A41E-094820EDDBC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A7C5DEA-6EB1-4AA4-9054-37DD3B08F5B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91FED06-4BEE-4BD0-8E24-99A2DC6268C3}"/>
              </a:ext>
            </a:extLst>
          </p:cNvPr>
          <p:cNvPicPr>
            <a:picLocks noChangeAspect="1"/>
          </p:cNvPicPr>
          <p:nvPr/>
        </p:nvPicPr>
        <p:blipFill>
          <a:blip r:embed="rId3"/>
          <a:stretch>
            <a:fillRect/>
          </a:stretch>
        </p:blipFill>
        <p:spPr>
          <a:xfrm>
            <a:off x="-1" y="0"/>
            <a:ext cx="12273699" cy="6919974"/>
          </a:xfrm>
          <a:prstGeom prst="rect">
            <a:avLst/>
          </a:prstGeom>
        </p:spPr>
      </p:pic>
      <p:sp>
        <p:nvSpPr>
          <p:cNvPr id="5" name="TextBox 4">
            <a:extLst>
              <a:ext uri="{FF2B5EF4-FFF2-40B4-BE49-F238E27FC236}">
                <a16:creationId xmlns:a16="http://schemas.microsoft.com/office/drawing/2014/main" id="{3672E6A2-2820-420A-9174-837BC0F636F3}"/>
              </a:ext>
            </a:extLst>
          </p:cNvPr>
          <p:cNvSpPr txBox="1"/>
          <p:nvPr/>
        </p:nvSpPr>
        <p:spPr>
          <a:xfrm>
            <a:off x="3627876" y="504308"/>
            <a:ext cx="8157328" cy="1754326"/>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keeps the </a:t>
            </a:r>
          </a:p>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anxiety going?</a:t>
            </a:r>
          </a:p>
        </p:txBody>
      </p:sp>
      <p:sp>
        <p:nvSpPr>
          <p:cNvPr id="6" name="TextBox 5">
            <a:extLst>
              <a:ext uri="{FF2B5EF4-FFF2-40B4-BE49-F238E27FC236}">
                <a16:creationId xmlns:a16="http://schemas.microsoft.com/office/drawing/2014/main" id="{836AC5D7-E5C6-422B-97E6-F6B516CC5262}"/>
              </a:ext>
            </a:extLst>
          </p:cNvPr>
          <p:cNvSpPr txBox="1"/>
          <p:nvPr/>
        </p:nvSpPr>
        <p:spPr>
          <a:xfrm>
            <a:off x="5200847" y="2250697"/>
            <a:ext cx="6612902" cy="3539430"/>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Avoidance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Safety behaviours</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Reassurance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Missed opportunities for coping</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Lack of confidence – specifically in </a:t>
            </a:r>
            <a:b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b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their ability to cope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Lack of independence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Worries becoming stuck</a:t>
            </a:r>
          </a:p>
        </p:txBody>
      </p:sp>
    </p:spTree>
    <p:extLst>
      <p:ext uri="{BB962C8B-B14F-4D97-AF65-F5344CB8AC3E}">
        <p14:creationId xmlns:p14="http://schemas.microsoft.com/office/powerpoint/2010/main" val="1719514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See the source image">
            <a:extLst>
              <a:ext uri="{FF2B5EF4-FFF2-40B4-BE49-F238E27FC236}">
                <a16:creationId xmlns:a16="http://schemas.microsoft.com/office/drawing/2014/main" id="{F9B31A2C-4A8D-4FB3-80AB-FD9B0BBF5D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7775" y="85725"/>
            <a:ext cx="9291280" cy="64071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FB1B1C7-6099-43AB-B4F8-F5E6BBB95028}"/>
              </a:ext>
            </a:extLst>
          </p:cNvPr>
          <p:cNvSpPr txBox="1"/>
          <p:nvPr/>
        </p:nvSpPr>
        <p:spPr>
          <a:xfrm>
            <a:off x="232247" y="268498"/>
            <a:ext cx="2841396" cy="830997"/>
          </a:xfrm>
          <a:prstGeom prst="rect">
            <a:avLst/>
          </a:prstGeom>
          <a:noFill/>
          <a:ln w="38100">
            <a:solidFill>
              <a:schemeClr val="bg1"/>
            </a:solidFill>
          </a:ln>
        </p:spPr>
        <p:txBody>
          <a:bodyPr wrap="square" rtlCol="0">
            <a:spAutoFit/>
          </a:bodyPr>
          <a:lstStyle/>
          <a:p>
            <a:pPr algn="ctr"/>
            <a:r>
              <a:rPr lang="en-GB" sz="2400" u="sng"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Cycle of Avoidance</a:t>
            </a:r>
            <a:endParaRPr lang="en-GB" sz="2400" u="sng"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167831BA-924D-479C-9801-0B7D939CB0BA}"/>
              </a:ext>
            </a:extLst>
          </p:cNvPr>
          <p:cNvSpPr txBox="1"/>
          <p:nvPr/>
        </p:nvSpPr>
        <p:spPr>
          <a:xfrm>
            <a:off x="9856638" y="2378910"/>
            <a:ext cx="1932413" cy="1323439"/>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Worry goes unchallenged and we don’t know what to do about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9" name="Straight Arrow Connector 8">
            <a:extLst>
              <a:ext uri="{FF2B5EF4-FFF2-40B4-BE49-F238E27FC236}">
                <a16:creationId xmlns:a16="http://schemas.microsoft.com/office/drawing/2014/main" id="{32F9C76A-4791-4999-9250-06A4D3CF85E8}"/>
              </a:ext>
            </a:extLst>
          </p:cNvPr>
          <p:cNvCxnSpPr/>
          <p:nvPr/>
        </p:nvCxnSpPr>
        <p:spPr>
          <a:xfrm flipH="1">
            <a:off x="8994913" y="3040629"/>
            <a:ext cx="861725"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CBAEC4B-CF83-49BA-8395-4BAF1978D87D}"/>
              </a:ext>
            </a:extLst>
          </p:cNvPr>
          <p:cNvSpPr txBox="1"/>
          <p:nvPr/>
        </p:nvSpPr>
        <p:spPr>
          <a:xfrm>
            <a:off x="9299088" y="4983939"/>
            <a:ext cx="2479934" cy="1569660"/>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Avoidance causes short term relief reinforces the anxiety but eliminates a learning opportunity</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16" name="Straight Arrow Connector 15">
            <a:extLst>
              <a:ext uri="{FF2B5EF4-FFF2-40B4-BE49-F238E27FC236}">
                <a16:creationId xmlns:a16="http://schemas.microsoft.com/office/drawing/2014/main" id="{233D78F2-EF49-48C2-8FB1-5C69F33AB78F}"/>
              </a:ext>
            </a:extLst>
          </p:cNvPr>
          <p:cNvCxnSpPr/>
          <p:nvPr/>
        </p:nvCxnSpPr>
        <p:spPr>
          <a:xfrm flipH="1">
            <a:off x="8580783" y="5548602"/>
            <a:ext cx="861725"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391D053-0BF3-4D76-A262-E6855475EDCB}"/>
              </a:ext>
            </a:extLst>
          </p:cNvPr>
          <p:cNvSpPr txBox="1"/>
          <p:nvPr/>
        </p:nvSpPr>
        <p:spPr>
          <a:xfrm>
            <a:off x="343224" y="4983939"/>
            <a:ext cx="2479934" cy="1323439"/>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trigger may never go away, but we can change how we manage our feelings about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18" name="Straight Arrow Connector 17">
            <a:extLst>
              <a:ext uri="{FF2B5EF4-FFF2-40B4-BE49-F238E27FC236}">
                <a16:creationId xmlns:a16="http://schemas.microsoft.com/office/drawing/2014/main" id="{A33AAC46-4A1F-4BA1-9960-A88544C2E4B7}"/>
              </a:ext>
            </a:extLst>
          </p:cNvPr>
          <p:cNvCxnSpPr>
            <a:cxnSpLocks/>
          </p:cNvCxnSpPr>
          <p:nvPr/>
        </p:nvCxnSpPr>
        <p:spPr>
          <a:xfrm flipV="1">
            <a:off x="1583191" y="4561348"/>
            <a:ext cx="533401" cy="361867"/>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2F2376A-94FE-4D79-B018-4C9CF560B935}"/>
              </a:ext>
            </a:extLst>
          </p:cNvPr>
          <p:cNvSpPr txBox="1"/>
          <p:nvPr/>
        </p:nvSpPr>
        <p:spPr>
          <a:xfrm>
            <a:off x="213581" y="1964499"/>
            <a:ext cx="2479934" cy="1077218"/>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anxiety feels worse because we have not learnt to cope with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22" name="Straight Arrow Connector 21">
            <a:extLst>
              <a:ext uri="{FF2B5EF4-FFF2-40B4-BE49-F238E27FC236}">
                <a16:creationId xmlns:a16="http://schemas.microsoft.com/office/drawing/2014/main" id="{7E3935C8-4944-418F-9655-68BFF918B491}"/>
              </a:ext>
            </a:extLst>
          </p:cNvPr>
          <p:cNvCxnSpPr>
            <a:cxnSpLocks/>
          </p:cNvCxnSpPr>
          <p:nvPr/>
        </p:nvCxnSpPr>
        <p:spPr>
          <a:xfrm flipV="1">
            <a:off x="1849891" y="1889672"/>
            <a:ext cx="843624" cy="14104"/>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23" name="Picture 22">
            <a:extLst>
              <a:ext uri="{FF2B5EF4-FFF2-40B4-BE49-F238E27FC236}">
                <a16:creationId xmlns:a16="http://schemas.microsoft.com/office/drawing/2014/main" id="{0BEE8A93-8EA7-445F-A782-459322186E31}"/>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796135" y="2366788"/>
            <a:ext cx="2194560" cy="2194560"/>
          </a:xfrm>
          <a:prstGeom prst="rect">
            <a:avLst/>
          </a:prstGeom>
        </p:spPr>
      </p:pic>
    </p:spTree>
    <p:extLst>
      <p:ext uri="{BB962C8B-B14F-4D97-AF65-F5344CB8AC3E}">
        <p14:creationId xmlns:p14="http://schemas.microsoft.com/office/powerpoint/2010/main" val="693733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6096000" y="2551837"/>
            <a:ext cx="4991100" cy="1754326"/>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How can I help my child?</a:t>
            </a:r>
          </a:p>
        </p:txBody>
      </p:sp>
    </p:spTree>
    <p:extLst>
      <p:ext uri="{BB962C8B-B14F-4D97-AF65-F5344CB8AC3E}">
        <p14:creationId xmlns:p14="http://schemas.microsoft.com/office/powerpoint/2010/main" val="290109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590342" y="1507601"/>
            <a:ext cx="7720552" cy="769441"/>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Help your child understand</a:t>
            </a:r>
          </a:p>
        </p:txBody>
      </p:sp>
      <p:sp>
        <p:nvSpPr>
          <p:cNvPr id="7" name="TextBox 6">
            <a:extLst>
              <a:ext uri="{FF2B5EF4-FFF2-40B4-BE49-F238E27FC236}">
                <a16:creationId xmlns:a16="http://schemas.microsoft.com/office/drawing/2014/main" id="{FA20AF07-DDAA-4C3B-B7A9-A0CFC096BDA9}"/>
              </a:ext>
            </a:extLst>
          </p:cNvPr>
          <p:cNvSpPr txBox="1"/>
          <p:nvPr/>
        </p:nvSpPr>
        <p:spPr>
          <a:xfrm>
            <a:off x="5340046" y="2418932"/>
            <a:ext cx="6251541" cy="3970318"/>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Help them to understand what they are feeling</a:t>
            </a:r>
          </a:p>
          <a:p>
            <a:pPr marL="914400" lvl="1" indent="-457200">
              <a:buFont typeface="Courier New" panose="02070309020205020404" pitchFamily="49" charset="0"/>
              <a:buChar char="o"/>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Naming emotions</a:t>
            </a:r>
          </a:p>
          <a:p>
            <a:pPr marL="914400" lvl="1" indent="-457200">
              <a:buFont typeface="Courier New" panose="02070309020205020404" pitchFamily="49" charset="0"/>
              <a:buChar char="o"/>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Make suggestions</a:t>
            </a:r>
          </a:p>
          <a:p>
            <a:pPr marL="914400" lvl="1" indent="-457200">
              <a:buFont typeface="Courier New" panose="02070309020205020404" pitchFamily="49" charset="0"/>
              <a:buChar char="o"/>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Talk about your own emotions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Let them know that anxiety is a normal emotion</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Empathise, e.g. ‘I can see you are feeling…’</a:t>
            </a:r>
          </a:p>
        </p:txBody>
      </p:sp>
    </p:spTree>
    <p:extLst>
      <p:ext uri="{BB962C8B-B14F-4D97-AF65-F5344CB8AC3E}">
        <p14:creationId xmlns:p14="http://schemas.microsoft.com/office/powerpoint/2010/main" val="4200917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769441"/>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Reducing Reassurance</a:t>
            </a:r>
          </a:p>
        </p:txBody>
      </p:sp>
      <p:sp>
        <p:nvSpPr>
          <p:cNvPr id="6" name="TextBox 5">
            <a:extLst>
              <a:ext uri="{FF2B5EF4-FFF2-40B4-BE49-F238E27FC236}">
                <a16:creationId xmlns:a16="http://schemas.microsoft.com/office/drawing/2014/main" id="{DF8A6890-FF42-4D4B-B6B1-918ABCCD77AC}"/>
              </a:ext>
            </a:extLst>
          </p:cNvPr>
          <p:cNvSpPr txBox="1"/>
          <p:nvPr/>
        </p:nvSpPr>
        <p:spPr>
          <a:xfrm>
            <a:off x="5340046" y="2345282"/>
            <a:ext cx="6251541" cy="3600986"/>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Try to avoid jumping in to reassure or problem solve</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Ask questions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Focus on positives, </a:t>
            </a: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e.g. ‘It sounds like there are lots of fun things happening at school today’</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Support your child to learn they can cope, </a:t>
            </a: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e.g. ‘You were worried yesterday but had a good day, maybe that shows us today will be good too’</a:t>
            </a:r>
          </a:p>
        </p:txBody>
      </p:sp>
    </p:spTree>
    <p:extLst>
      <p:ext uri="{BB962C8B-B14F-4D97-AF65-F5344CB8AC3E}">
        <p14:creationId xmlns:p14="http://schemas.microsoft.com/office/powerpoint/2010/main" val="13440560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1446550"/>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Take Steps to Improve Confidence and Resilience</a:t>
            </a:r>
          </a:p>
        </p:txBody>
      </p:sp>
      <p:sp>
        <p:nvSpPr>
          <p:cNvPr id="7" name="TextBox 6">
            <a:extLst>
              <a:ext uri="{FF2B5EF4-FFF2-40B4-BE49-F238E27FC236}">
                <a16:creationId xmlns:a16="http://schemas.microsoft.com/office/drawing/2014/main" id="{FA20AF07-DDAA-4C3B-B7A9-A0CFC096BDA9}"/>
              </a:ext>
            </a:extLst>
          </p:cNvPr>
          <p:cNvSpPr txBox="1"/>
          <p:nvPr/>
        </p:nvSpPr>
        <p:spPr>
          <a:xfrm>
            <a:off x="5378146" y="3022391"/>
            <a:ext cx="6251541" cy="3108543"/>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Encourage independent behaviour</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Encourage them to try new or challenging things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Use praise and rewards for brave behaviour</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Encourage your child to break the avoidance cycle</a:t>
            </a:r>
          </a:p>
        </p:txBody>
      </p:sp>
    </p:spTree>
    <p:extLst>
      <p:ext uri="{BB962C8B-B14F-4D97-AF65-F5344CB8AC3E}">
        <p14:creationId xmlns:p14="http://schemas.microsoft.com/office/powerpoint/2010/main" val="19322881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5145291" y="1434696"/>
            <a:ext cx="6717249" cy="1446550"/>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would this look like at drop off?</a:t>
            </a:r>
          </a:p>
        </p:txBody>
      </p:sp>
      <p:sp>
        <p:nvSpPr>
          <p:cNvPr id="7" name="TextBox 6">
            <a:extLst>
              <a:ext uri="{FF2B5EF4-FFF2-40B4-BE49-F238E27FC236}">
                <a16:creationId xmlns:a16="http://schemas.microsoft.com/office/drawing/2014/main" id="{FA20AF07-DDAA-4C3B-B7A9-A0CFC096BDA9}"/>
              </a:ext>
            </a:extLst>
          </p:cNvPr>
          <p:cNvSpPr txBox="1"/>
          <p:nvPr/>
        </p:nvSpPr>
        <p:spPr>
          <a:xfrm>
            <a:off x="5378144" y="2974833"/>
            <a:ext cx="6251541" cy="2677656"/>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Letting them know you understand</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Validating that their experience is real</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Focusing on the positives, e.g. 3 good things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Checking in with your own emotions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Avoiding giving an ‘escape route’</a:t>
            </a:r>
          </a:p>
        </p:txBody>
      </p:sp>
    </p:spTree>
    <p:extLst>
      <p:ext uri="{BB962C8B-B14F-4D97-AF65-F5344CB8AC3E}">
        <p14:creationId xmlns:p14="http://schemas.microsoft.com/office/powerpoint/2010/main" val="35414979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961EB-B26E-48DD-8FD0-55E936B91ED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1FD3AAA-3A5F-4A71-964E-7A960DCCA4D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3E9AB65-1A83-422D-A776-EEBC3D0F3F57}"/>
              </a:ext>
            </a:extLst>
          </p:cNvPr>
          <p:cNvPicPr>
            <a:picLocks noChangeAspect="1"/>
          </p:cNvPicPr>
          <p:nvPr/>
        </p:nvPicPr>
        <p:blipFill>
          <a:blip r:embed="rId3"/>
          <a:stretch>
            <a:fillRect/>
          </a:stretch>
        </p:blipFill>
        <p:spPr>
          <a:xfrm>
            <a:off x="0" y="-9427"/>
            <a:ext cx="12251792" cy="6867427"/>
          </a:xfrm>
          <a:prstGeom prst="rect">
            <a:avLst/>
          </a:prstGeom>
        </p:spPr>
      </p:pic>
      <p:sp>
        <p:nvSpPr>
          <p:cNvPr id="8" name="TextBox 7">
            <a:extLst>
              <a:ext uri="{FF2B5EF4-FFF2-40B4-BE49-F238E27FC236}">
                <a16:creationId xmlns:a16="http://schemas.microsoft.com/office/drawing/2014/main" id="{15D7148B-C7B5-4393-AC9E-31D0CD6751D7}"/>
              </a:ext>
            </a:extLst>
          </p:cNvPr>
          <p:cNvSpPr txBox="1"/>
          <p:nvPr/>
        </p:nvSpPr>
        <p:spPr>
          <a:xfrm>
            <a:off x="5715103" y="1900792"/>
            <a:ext cx="6233474" cy="3046988"/>
          </a:xfrm>
          <a:prstGeom prst="rect">
            <a:avLst/>
          </a:prstGeom>
          <a:noFill/>
        </p:spPr>
        <p:txBody>
          <a:bodyPr wrap="square" rtlCol="0">
            <a:spAutoFit/>
          </a:bodyPr>
          <a:lstStyle/>
          <a:p>
            <a:pPr algn="ctr"/>
            <a:r>
              <a:rPr lang="en-GB" sz="3200" b="1" dirty="0">
                <a:solidFill>
                  <a:schemeClr val="bg1"/>
                </a:solidFill>
                <a:latin typeface="MV Boli" panose="02000500030200090000" pitchFamily="2" charset="0"/>
                <a:ea typeface="Segoe UI Black" panose="020B0A02040204020203" pitchFamily="34" charset="0"/>
                <a:cs typeface="MV Boli" panose="02000500030200090000" pitchFamily="2" charset="0"/>
              </a:rPr>
              <a:t>Even if you don’t think your child is anxious now, you can begin using these strategies to prevent the onset of anxiety and promote their confidence and resilience.</a:t>
            </a:r>
          </a:p>
        </p:txBody>
      </p:sp>
    </p:spTree>
    <p:extLst>
      <p:ext uri="{BB962C8B-B14F-4D97-AF65-F5344CB8AC3E}">
        <p14:creationId xmlns:p14="http://schemas.microsoft.com/office/powerpoint/2010/main" val="20548276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D9C9-C306-4187-A600-9E0A64F491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6DF858-8A23-4C35-816B-E600FB4B9F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DF14E6-840E-4781-84DC-17B50129128E}"/>
              </a:ext>
            </a:extLst>
          </p:cNvPr>
          <p:cNvPicPr>
            <a:picLocks noChangeAspect="1"/>
          </p:cNvPicPr>
          <p:nvPr/>
        </p:nvPicPr>
        <p:blipFill>
          <a:blip r:embed="rId3"/>
          <a:stretch>
            <a:fillRect/>
          </a:stretch>
        </p:blipFill>
        <p:spPr>
          <a:xfrm>
            <a:off x="0" y="-20022"/>
            <a:ext cx="12192000" cy="6878022"/>
          </a:xfrm>
          <a:prstGeom prst="rect">
            <a:avLst/>
          </a:prstGeom>
        </p:spPr>
      </p:pic>
      <p:sp>
        <p:nvSpPr>
          <p:cNvPr id="11" name="TextBox 10">
            <a:extLst>
              <a:ext uri="{FF2B5EF4-FFF2-40B4-BE49-F238E27FC236}">
                <a16:creationId xmlns:a16="http://schemas.microsoft.com/office/drawing/2014/main" id="{85F6D4B3-7615-40A2-8879-B324355853A9}"/>
              </a:ext>
            </a:extLst>
          </p:cNvPr>
          <p:cNvSpPr txBox="1"/>
          <p:nvPr/>
        </p:nvSpPr>
        <p:spPr>
          <a:xfrm>
            <a:off x="3065867" y="5126314"/>
            <a:ext cx="6736084" cy="1323439"/>
          </a:xfrm>
          <a:prstGeom prst="rect">
            <a:avLst/>
          </a:prstGeom>
          <a:noFill/>
          <a:ln w="38100">
            <a:noFill/>
          </a:ln>
        </p:spPr>
        <p:txBody>
          <a:bodyPr wrap="square" rtlCol="0">
            <a:spAutoFit/>
          </a:bodyPr>
          <a:lstStyle/>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Books:</a:t>
            </a:r>
          </a:p>
          <a:p>
            <a:pPr algn="ct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Helping Your Child with Fears and Worries by Cathy </a:t>
            </a:r>
            <a:r>
              <a:rPr lang="en-GB" sz="2000" dirty="0" err="1">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Cresswell</a:t>
            </a: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 and Lucy Willetts </a:t>
            </a:r>
          </a:p>
          <a:p>
            <a:pPr algn="ct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What To Do When You Worry Too Much by Dawn </a:t>
            </a:r>
            <a:r>
              <a:rPr lang="en-GB" sz="2000" dirty="0" err="1">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Huebener</a:t>
            </a:r>
            <a:endPar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A0662DD6-1AAE-437D-99D8-385373874EB6}"/>
              </a:ext>
            </a:extLst>
          </p:cNvPr>
          <p:cNvSpPr txBox="1"/>
          <p:nvPr/>
        </p:nvSpPr>
        <p:spPr>
          <a:xfrm>
            <a:off x="1030272" y="834827"/>
            <a:ext cx="7720552" cy="923330"/>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Helpful Resources</a:t>
            </a:r>
          </a:p>
        </p:txBody>
      </p:sp>
      <p:sp>
        <p:nvSpPr>
          <p:cNvPr id="5" name="TextBox 4">
            <a:extLst>
              <a:ext uri="{FF2B5EF4-FFF2-40B4-BE49-F238E27FC236}">
                <a16:creationId xmlns:a16="http://schemas.microsoft.com/office/drawing/2014/main" id="{4EFC14E7-6B5A-4D46-8EAB-C4EB8A89C8A1}"/>
              </a:ext>
            </a:extLst>
          </p:cNvPr>
          <p:cNvSpPr txBox="1"/>
          <p:nvPr/>
        </p:nvSpPr>
        <p:spPr>
          <a:xfrm>
            <a:off x="-307703" y="3429000"/>
            <a:ext cx="3414984" cy="2246769"/>
          </a:xfrm>
          <a:prstGeom prst="rect">
            <a:avLst/>
          </a:prstGeom>
          <a:noFill/>
        </p:spPr>
        <p:txBody>
          <a:bodyPr wrap="square" rtlCol="0">
            <a:spAutoFit/>
          </a:bodyPr>
          <a:lstStyle/>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Apps:</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Mindshift</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Headspace</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Self help for anxiety management (SAM)</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Worry Box</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Clear Fear</a:t>
            </a:r>
          </a:p>
        </p:txBody>
      </p:sp>
      <p:pic>
        <p:nvPicPr>
          <p:cNvPr id="13" name="Google Shape;209;p29">
            <a:extLst>
              <a:ext uri="{FF2B5EF4-FFF2-40B4-BE49-F238E27FC236}">
                <a16:creationId xmlns:a16="http://schemas.microsoft.com/office/drawing/2014/main" id="{63B08B29-AB3C-44F3-BF64-39B0944F2441}"/>
              </a:ext>
            </a:extLst>
          </p:cNvPr>
          <p:cNvPicPr preferRelativeResize="0"/>
          <p:nvPr/>
        </p:nvPicPr>
        <p:blipFill>
          <a:blip r:embed="rId4">
            <a:alphaModFix/>
          </a:blip>
          <a:stretch>
            <a:fillRect/>
          </a:stretch>
        </p:blipFill>
        <p:spPr>
          <a:xfrm>
            <a:off x="3258832" y="2576528"/>
            <a:ext cx="1766947" cy="2397430"/>
          </a:xfrm>
          <a:prstGeom prst="rect">
            <a:avLst/>
          </a:prstGeom>
          <a:noFill/>
          <a:ln>
            <a:noFill/>
          </a:ln>
        </p:spPr>
      </p:pic>
      <p:sp>
        <p:nvSpPr>
          <p:cNvPr id="14" name="TextBox 13">
            <a:extLst>
              <a:ext uri="{FF2B5EF4-FFF2-40B4-BE49-F238E27FC236}">
                <a16:creationId xmlns:a16="http://schemas.microsoft.com/office/drawing/2014/main" id="{4CB60F06-51E1-4E64-B60A-7930BE2A1492}"/>
              </a:ext>
            </a:extLst>
          </p:cNvPr>
          <p:cNvSpPr txBox="1"/>
          <p:nvPr/>
        </p:nvSpPr>
        <p:spPr>
          <a:xfrm>
            <a:off x="4890548" y="3292280"/>
            <a:ext cx="3953397" cy="1015663"/>
          </a:xfrm>
          <a:prstGeom prst="rect">
            <a:avLst/>
          </a:prstGeom>
          <a:noFill/>
        </p:spPr>
        <p:txBody>
          <a:bodyPr wrap="square" rtlCol="0">
            <a:spAutoFit/>
          </a:bodyPr>
          <a:lstStyle/>
          <a:p>
            <a:pPr algn="ctr"/>
            <a:r>
              <a:rPr lang="en-GB" sz="2000" dirty="0">
                <a:solidFill>
                  <a:schemeClr val="bg1"/>
                </a:solidFill>
                <a:latin typeface="Candara Light" panose="020E0502030303020204" pitchFamily="34" charset="0"/>
                <a:ea typeface="Comfortaa"/>
                <a:cs typeface="Comfortaa"/>
                <a:sym typeface="Comfortaa"/>
              </a:rPr>
              <a:t>Hampshire CAMHS How To Beat Anxiety Workbook – www.hampshirecamhs.nhs.uk</a:t>
            </a:r>
          </a:p>
        </p:txBody>
      </p:sp>
      <p:pic>
        <p:nvPicPr>
          <p:cNvPr id="15" name="Google Shape;208;p29">
            <a:extLst>
              <a:ext uri="{FF2B5EF4-FFF2-40B4-BE49-F238E27FC236}">
                <a16:creationId xmlns:a16="http://schemas.microsoft.com/office/drawing/2014/main" id="{930760D7-72A2-4B76-816D-129377B1BDF4}"/>
              </a:ext>
            </a:extLst>
          </p:cNvPr>
          <p:cNvPicPr preferRelativeResize="0"/>
          <p:nvPr/>
        </p:nvPicPr>
        <p:blipFill>
          <a:blip r:embed="rId5">
            <a:alphaModFix/>
          </a:blip>
          <a:stretch>
            <a:fillRect/>
          </a:stretch>
        </p:blipFill>
        <p:spPr>
          <a:xfrm>
            <a:off x="9953502" y="4307943"/>
            <a:ext cx="1629747" cy="2285483"/>
          </a:xfrm>
          <a:prstGeom prst="rect">
            <a:avLst/>
          </a:prstGeom>
          <a:noFill/>
          <a:ln>
            <a:noFill/>
          </a:ln>
        </p:spPr>
      </p:pic>
    </p:spTree>
    <p:extLst>
      <p:ext uri="{BB962C8B-B14F-4D97-AF65-F5344CB8AC3E}">
        <p14:creationId xmlns:p14="http://schemas.microsoft.com/office/powerpoint/2010/main" val="3874198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D9C9-C306-4187-A600-9E0A64F491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6DF858-8A23-4C35-816B-E600FB4B9F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DF14E6-840E-4781-84DC-17B50129128E}"/>
              </a:ext>
            </a:extLst>
          </p:cNvPr>
          <p:cNvPicPr>
            <a:picLocks noChangeAspect="1"/>
          </p:cNvPicPr>
          <p:nvPr/>
        </p:nvPicPr>
        <p:blipFill>
          <a:blip r:embed="rId3"/>
          <a:stretch>
            <a:fillRect/>
          </a:stretch>
        </p:blipFill>
        <p:spPr>
          <a:xfrm>
            <a:off x="0" y="0"/>
            <a:ext cx="12340856" cy="6878022"/>
          </a:xfrm>
          <a:prstGeom prst="rect">
            <a:avLst/>
          </a:prstGeom>
        </p:spPr>
      </p:pic>
      <p:sp>
        <p:nvSpPr>
          <p:cNvPr id="12" name="TextBox 11">
            <a:extLst>
              <a:ext uri="{FF2B5EF4-FFF2-40B4-BE49-F238E27FC236}">
                <a16:creationId xmlns:a16="http://schemas.microsoft.com/office/drawing/2014/main" id="{A0662DD6-1AAE-437D-99D8-385373874EB6}"/>
              </a:ext>
            </a:extLst>
          </p:cNvPr>
          <p:cNvSpPr txBox="1"/>
          <p:nvPr/>
        </p:nvSpPr>
        <p:spPr>
          <a:xfrm>
            <a:off x="1001965" y="555315"/>
            <a:ext cx="7720552" cy="1754326"/>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Helpful Resources:</a:t>
            </a:r>
          </a:p>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Activities</a:t>
            </a:r>
          </a:p>
        </p:txBody>
      </p:sp>
      <p:sp>
        <p:nvSpPr>
          <p:cNvPr id="5" name="TextBox 4">
            <a:extLst>
              <a:ext uri="{FF2B5EF4-FFF2-40B4-BE49-F238E27FC236}">
                <a16:creationId xmlns:a16="http://schemas.microsoft.com/office/drawing/2014/main" id="{4EFC14E7-6B5A-4D46-8EAB-C4EB8A89C8A1}"/>
              </a:ext>
            </a:extLst>
          </p:cNvPr>
          <p:cNvSpPr txBox="1"/>
          <p:nvPr/>
        </p:nvSpPr>
        <p:spPr>
          <a:xfrm>
            <a:off x="6093902" y="2144941"/>
            <a:ext cx="3466214" cy="5940088"/>
          </a:xfrm>
          <a:prstGeom prst="rect">
            <a:avLst/>
          </a:prstGeom>
          <a:noFill/>
        </p:spPr>
        <p:txBody>
          <a:bodyPr wrap="square" rtlCol="0">
            <a:spAutoFit/>
          </a:bodyPr>
          <a:lstStyle/>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Self-Soothe Box</a:t>
            </a: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hlinkClick r:id="rId4"/>
              </a:rPr>
              <a:t>https://hampshirecamhs.nhs.uk/video/5-of-7-make-your-own-self-soothe-box/</a:t>
            </a: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 </a:t>
            </a: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marL="101600" lvl="0" algn="ctr">
              <a:buSzPts val="2000"/>
            </a:pPr>
            <a:endParaRPr lang="en-GB" sz="2000" dirty="0">
              <a:solidFill>
                <a:schemeClr val="bg1"/>
              </a:solidFill>
              <a:latin typeface="Candara Light" panose="020E0502030303020204" pitchFamily="34" charset="0"/>
              <a:ea typeface="Comfortaa"/>
              <a:cs typeface="Comfortaa"/>
              <a:sym typeface="Comfortaa"/>
            </a:endParaRPr>
          </a:p>
          <a:p>
            <a:pPr marL="101600" lvl="0" algn="ctr">
              <a:buSzPts val="2000"/>
            </a:pPr>
            <a:endParaRPr lang="en-GB" sz="2000" dirty="0">
              <a:solidFill>
                <a:schemeClr val="bg1"/>
              </a:solidFill>
              <a:latin typeface="Candara Light" panose="020E0502030303020204" pitchFamily="34" charset="0"/>
              <a:ea typeface="Comfortaa"/>
              <a:cs typeface="Comfortaa"/>
              <a:sym typeface="Comfortaa"/>
            </a:endParaRPr>
          </a:p>
        </p:txBody>
      </p:sp>
      <p:sp>
        <p:nvSpPr>
          <p:cNvPr id="7" name="TextBox 6">
            <a:extLst>
              <a:ext uri="{FF2B5EF4-FFF2-40B4-BE49-F238E27FC236}">
                <a16:creationId xmlns:a16="http://schemas.microsoft.com/office/drawing/2014/main" id="{0D90011B-3FBE-41A0-8473-E2AFC12D3F48}"/>
              </a:ext>
            </a:extLst>
          </p:cNvPr>
          <p:cNvSpPr txBox="1"/>
          <p:nvPr/>
        </p:nvSpPr>
        <p:spPr>
          <a:xfrm>
            <a:off x="3317724" y="1834552"/>
            <a:ext cx="3466214" cy="1631216"/>
          </a:xfrm>
          <a:prstGeom prst="rect">
            <a:avLst/>
          </a:prstGeom>
          <a:noFill/>
        </p:spPr>
        <p:txBody>
          <a:bodyPr wrap="square" rtlCol="0">
            <a:spAutoFit/>
          </a:bodyPr>
          <a:lstStyle/>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Breathing Techniques </a:t>
            </a:r>
          </a:p>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marL="101600" lvl="0" algn="ctr">
              <a:buSzPts val="2000"/>
            </a:pPr>
            <a:endParaRPr lang="en-GB" sz="2000" dirty="0">
              <a:solidFill>
                <a:schemeClr val="bg1"/>
              </a:solidFill>
              <a:latin typeface="Candara Light" panose="020E0502030303020204" pitchFamily="34" charset="0"/>
              <a:ea typeface="Comfortaa"/>
              <a:cs typeface="Comfortaa"/>
              <a:sym typeface="Comfortaa"/>
            </a:endParaRPr>
          </a:p>
        </p:txBody>
      </p:sp>
      <p:sp>
        <p:nvSpPr>
          <p:cNvPr id="8" name="TextBox 7">
            <a:extLst>
              <a:ext uri="{FF2B5EF4-FFF2-40B4-BE49-F238E27FC236}">
                <a16:creationId xmlns:a16="http://schemas.microsoft.com/office/drawing/2014/main" id="{070E804E-87A1-4E44-AD21-F53F6E0A7467}"/>
              </a:ext>
            </a:extLst>
          </p:cNvPr>
          <p:cNvSpPr txBox="1"/>
          <p:nvPr/>
        </p:nvSpPr>
        <p:spPr>
          <a:xfrm>
            <a:off x="450284" y="2124774"/>
            <a:ext cx="2755674" cy="1015663"/>
          </a:xfrm>
          <a:prstGeom prst="rect">
            <a:avLst/>
          </a:prstGeom>
          <a:noFill/>
        </p:spPr>
        <p:txBody>
          <a:bodyPr wrap="square" rtlCol="0">
            <a:spAutoFit/>
          </a:bodyPr>
          <a:lstStyle/>
          <a:p>
            <a:pPr algn="ctr"/>
            <a:endPar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Worry Jar/Monster</a:t>
            </a:r>
          </a:p>
          <a:p>
            <a:pPr marL="101600" lvl="0" algn="ctr">
              <a:buSzPts val="2000"/>
            </a:pPr>
            <a:endParaRPr lang="en-GB" sz="2000" dirty="0">
              <a:solidFill>
                <a:schemeClr val="bg1"/>
              </a:solidFill>
              <a:latin typeface="Candara Light" panose="020E0502030303020204" pitchFamily="34" charset="0"/>
              <a:ea typeface="Comfortaa"/>
              <a:cs typeface="Comfortaa"/>
              <a:sym typeface="Comfortaa"/>
            </a:endParaRPr>
          </a:p>
        </p:txBody>
      </p:sp>
      <p:pic>
        <p:nvPicPr>
          <p:cNvPr id="9" name="Picture 8">
            <a:extLst>
              <a:ext uri="{FF2B5EF4-FFF2-40B4-BE49-F238E27FC236}">
                <a16:creationId xmlns:a16="http://schemas.microsoft.com/office/drawing/2014/main" id="{6CE53461-D454-456E-8164-BAF1A6BF2212}"/>
              </a:ext>
            </a:extLst>
          </p:cNvPr>
          <p:cNvPicPr>
            <a:picLocks noChangeAspect="1"/>
          </p:cNvPicPr>
          <p:nvPr/>
        </p:nvPicPr>
        <p:blipFill>
          <a:blip r:embed="rId5"/>
          <a:stretch>
            <a:fillRect/>
          </a:stretch>
        </p:blipFill>
        <p:spPr>
          <a:xfrm>
            <a:off x="3768075" y="2854120"/>
            <a:ext cx="2544765" cy="2578999"/>
          </a:xfrm>
          <a:prstGeom prst="rect">
            <a:avLst/>
          </a:prstGeom>
        </p:spPr>
      </p:pic>
      <p:pic>
        <p:nvPicPr>
          <p:cNvPr id="10" name="Picture 9" descr="The Worry Jar Technique: Help Your Child Overcome Worries and Anxiety | Dr.  Stephanie Margolese">
            <a:extLst>
              <a:ext uri="{FF2B5EF4-FFF2-40B4-BE49-F238E27FC236}">
                <a16:creationId xmlns:a16="http://schemas.microsoft.com/office/drawing/2014/main" id="{92383EF5-B31D-49D3-8266-1132DD0A10BB}"/>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65053" y="2900074"/>
            <a:ext cx="1673823" cy="2519142"/>
          </a:xfrm>
          <a:prstGeom prst="rect">
            <a:avLst/>
          </a:prstGeom>
          <a:noFill/>
          <a:ln>
            <a:noFill/>
          </a:ln>
        </p:spPr>
      </p:pic>
      <p:pic>
        <p:nvPicPr>
          <p:cNvPr id="11" name="Picture 10" descr="C:\Users\HarbottleE\AppData\Local\Microsoft\Windows\INetCache\Content.MSO\DC8B209F.tmp">
            <a:extLst>
              <a:ext uri="{FF2B5EF4-FFF2-40B4-BE49-F238E27FC236}">
                <a16:creationId xmlns:a16="http://schemas.microsoft.com/office/drawing/2014/main" id="{16BC0325-E03E-4B40-AD57-C579F868D608}"/>
              </a:ext>
            </a:extLst>
          </p:cNvPr>
          <p:cNvPicPr/>
          <p:nvPr/>
        </p:nvPicPr>
        <p:blipFill>
          <a:blip r:embed="rId7">
            <a:extLst>
              <a:ext uri="{BEBA8EAE-BF5A-486C-A8C5-ECC9F3942E4B}">
                <a14:imgProps xmlns:a14="http://schemas.microsoft.com/office/drawing/2010/main">
                  <a14:imgLayer r:embed="rId8">
                    <a14:imgEffect>
                      <a14:backgroundRemoval t="7556" b="94667" l="9778" r="89778">
                        <a14:foregroundMark x1="31556" y1="9333" x2="31556" y2="9333"/>
                        <a14:foregroundMark x1="57333" y1="14667" x2="57333" y2="14667"/>
                        <a14:foregroundMark x1="52000" y1="12000" x2="52000" y2="12000"/>
                        <a14:foregroundMark x1="53778" y1="22222" x2="53778" y2="22222"/>
                        <a14:foregroundMark x1="45333" y1="23556" x2="45333" y2="23556"/>
                        <a14:foregroundMark x1="44444" y1="41778" x2="44444" y2="41778"/>
                        <a14:foregroundMark x1="17778" y1="50222" x2="17778" y2="50222"/>
                        <a14:foregroundMark x1="29778" y1="94667" x2="29778" y2="94667"/>
                        <a14:foregroundMark x1="49778" y1="26222" x2="49778" y2="26222"/>
                        <a14:foregroundMark x1="45333" y1="24444" x2="45333" y2="24444"/>
                        <a14:foregroundMark x1="56444" y1="23111" x2="56444" y2="23111"/>
                        <a14:foregroundMark x1="56444" y1="23111" x2="56444" y2="23111"/>
                        <a14:foregroundMark x1="68000" y1="7556" x2="68000" y2="7556"/>
                      </a14:backgroundRemoval>
                    </a14:imgEffect>
                  </a14:imgLayer>
                </a14:imgProps>
              </a:ext>
              <a:ext uri="{28A0092B-C50C-407E-A947-70E740481C1C}">
                <a14:useLocalDpi xmlns:a14="http://schemas.microsoft.com/office/drawing/2010/main" val="0"/>
              </a:ext>
            </a:extLst>
          </a:blip>
          <a:srcRect/>
          <a:stretch>
            <a:fillRect/>
          </a:stretch>
        </p:blipFill>
        <p:spPr bwMode="auto">
          <a:xfrm>
            <a:off x="1245902" y="2880685"/>
            <a:ext cx="2532241" cy="2650350"/>
          </a:xfrm>
          <a:prstGeom prst="rect">
            <a:avLst/>
          </a:prstGeom>
          <a:noFill/>
          <a:ln>
            <a:noFill/>
          </a:ln>
        </p:spPr>
      </p:pic>
      <p:pic>
        <p:nvPicPr>
          <p:cNvPr id="15" name="Picture 14" descr="Fidget Tool Box – The Self Soothe Box">
            <a:extLst>
              <a:ext uri="{FF2B5EF4-FFF2-40B4-BE49-F238E27FC236}">
                <a16:creationId xmlns:a16="http://schemas.microsoft.com/office/drawing/2014/main" id="{6AA39E2E-426A-49FA-BE3C-6A463AA5C761}"/>
              </a:ext>
            </a:extLst>
          </p:cNvPr>
          <p:cNvPicPr/>
          <p:nvPr/>
        </p:nvPicPr>
        <p:blipFill>
          <a:blip r:embed="rId9">
            <a:extLst>
              <a:ext uri="{BEBA8EAE-BF5A-486C-A8C5-ECC9F3942E4B}">
                <a14:imgProps xmlns:a14="http://schemas.microsoft.com/office/drawing/2010/main">
                  <a14:imgLayer r:embed="rId10">
                    <a14:imgEffect>
                      <a14:backgroundRemoval t="7642" b="96038" l="9057" r="91604">
                        <a14:foregroundMark x1="32642" y1="88585" x2="32642" y2="88585"/>
                        <a14:foregroundMark x1="30943" y1="87453" x2="51887" y2="91226"/>
                        <a14:foregroundMark x1="53208" y1="91226" x2="53208" y2="91226"/>
                        <a14:foregroundMark x1="53208" y1="91226" x2="53208" y2="91226"/>
                        <a14:foregroundMark x1="67736" y1="90755" x2="67736" y2="90755"/>
                        <a14:foregroundMark x1="67736" y1="90755" x2="81792" y2="92170"/>
                        <a14:foregroundMark x1="14340" y1="37830" x2="14340" y2="37830"/>
                        <a14:foregroundMark x1="15755" y1="35943" x2="15189" y2="16321"/>
                        <a14:foregroundMark x1="24623" y1="19434" x2="60472" y2="23868"/>
                        <a14:foregroundMark x1="35000" y1="17264" x2="60094" y2="15377"/>
                        <a14:foregroundMark x1="60094" y1="15377" x2="70283" y2="18302"/>
                        <a14:foregroundMark x1="60283" y1="12170" x2="60283" y2="12170"/>
                        <a14:foregroundMark x1="50943" y1="8302" x2="77547" y2="16321"/>
                        <a14:foregroundMark x1="77547" y1="16321" x2="80189" y2="18774"/>
                        <a14:foregroundMark x1="82642" y1="15189" x2="87736" y2="39717"/>
                        <a14:foregroundMark x1="87736" y1="39717" x2="86981" y2="44811"/>
                        <a14:foregroundMark x1="50472" y1="8019" x2="50472" y2="8019"/>
                        <a14:foregroundMark x1="44434" y1="7642" x2="56038" y2="7642"/>
                        <a14:foregroundMark x1="56038" y1="7642" x2="59340" y2="7736"/>
                        <a14:foregroundMark x1="13019" y1="21509" x2="14340" y2="43962"/>
                        <a14:foregroundMark x1="14340" y1="43962" x2="15660" y2="46415"/>
                        <a14:foregroundMark x1="83302" y1="12925" x2="87925" y2="20189"/>
                        <a14:foregroundMark x1="87925" y1="20189" x2="91698" y2="38679"/>
                        <a14:foregroundMark x1="91698" y1="38679" x2="91132" y2="42830"/>
                        <a14:foregroundMark x1="85943" y1="46981" x2="85943" y2="46981"/>
                        <a14:foregroundMark x1="47925" y1="20755" x2="47925" y2="20755"/>
                        <a14:foregroundMark x1="44245" y1="27170" x2="44245" y2="27170"/>
                        <a14:foregroundMark x1="47264" y1="39057" x2="50849" y2="22170"/>
                        <a14:foregroundMark x1="21509" y1="67453" x2="21509" y2="67453"/>
                        <a14:foregroundMark x1="22642" y1="87925" x2="47075" y2="87075"/>
                        <a14:foregroundMark x1="19057" y1="77547" x2="19057" y2="77547"/>
                        <a14:foregroundMark x1="48019" y1="83774" x2="74906" y2="90472"/>
                        <a14:foregroundMark x1="34151" y1="92925" x2="63679" y2="93302"/>
                        <a14:foregroundMark x1="63679" y1="93302" x2="74528" y2="92170"/>
                        <a14:foregroundMark x1="18113" y1="84811" x2="24811" y2="96038"/>
                        <a14:foregroundMark x1="29340" y1="92642" x2="29340" y2="92642"/>
                        <a14:foregroundMark x1="13585" y1="37925" x2="17264" y2="47075"/>
                        <a14:foregroundMark x1="9906" y1="32830" x2="11132" y2="41509"/>
                        <a14:foregroundMark x1="11132" y1="41509" x2="14340" y2="48679"/>
                        <a14:foregroundMark x1="30283" y1="33491" x2="30283" y2="33491"/>
                        <a14:foregroundMark x1="27170" y1="19623" x2="28113" y2="40943"/>
                        <a14:foregroundMark x1="18396" y1="15943" x2="18396" y2="15943"/>
                        <a14:foregroundMark x1="18019" y1="14623" x2="9057" y2="24528"/>
                        <a14:foregroundMark x1="25189" y1="13019" x2="46792" y2="16321"/>
                        <a14:foregroundMark x1="74717" y1="21698" x2="74717" y2="21698"/>
                        <a14:foregroundMark x1="68491" y1="18774" x2="75283" y2="29906"/>
                        <a14:backgroundMark x1="20755" y1="52547" x2="20755" y2="52547"/>
                      </a14:backgroundRemoval>
                    </a14:imgEffect>
                  </a14:imgLayer>
                </a14:imgProps>
              </a:ext>
              <a:ext uri="{28A0092B-C50C-407E-A947-70E740481C1C}">
                <a14:useLocalDpi xmlns:a14="http://schemas.microsoft.com/office/drawing/2010/main" val="0"/>
              </a:ext>
            </a:extLst>
          </a:blip>
          <a:srcRect/>
          <a:stretch>
            <a:fillRect/>
          </a:stretch>
        </p:blipFill>
        <p:spPr bwMode="auto">
          <a:xfrm>
            <a:off x="6428546" y="2910602"/>
            <a:ext cx="2766105" cy="2466036"/>
          </a:xfrm>
          <a:prstGeom prst="rect">
            <a:avLst/>
          </a:prstGeom>
          <a:noFill/>
          <a:ln>
            <a:noFill/>
          </a:ln>
        </p:spPr>
      </p:pic>
    </p:spTree>
    <p:extLst>
      <p:ext uri="{BB962C8B-B14F-4D97-AF65-F5344CB8AC3E}">
        <p14:creationId xmlns:p14="http://schemas.microsoft.com/office/powerpoint/2010/main" val="24079928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94ADD-1C1C-48A5-BE15-3228D16B2CB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074389E-96D4-445A-B58C-4631E8E104A7}"/>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8D92A78-490F-4FE8-8FBA-BA8AE3A69DFC}"/>
              </a:ext>
            </a:extLst>
          </p:cNvPr>
          <p:cNvPicPr>
            <a:picLocks noChangeAspect="1"/>
          </p:cNvPicPr>
          <p:nvPr/>
        </p:nvPicPr>
        <p:blipFill>
          <a:blip r:embed="rId3"/>
          <a:stretch>
            <a:fillRect/>
          </a:stretch>
        </p:blipFill>
        <p:spPr>
          <a:xfrm>
            <a:off x="0" y="-26728"/>
            <a:ext cx="12320833" cy="6911455"/>
          </a:xfrm>
          <a:prstGeom prst="rect">
            <a:avLst/>
          </a:prstGeom>
        </p:spPr>
      </p:pic>
      <p:sp>
        <p:nvSpPr>
          <p:cNvPr id="5" name="TextBox 4">
            <a:extLst>
              <a:ext uri="{FF2B5EF4-FFF2-40B4-BE49-F238E27FC236}">
                <a16:creationId xmlns:a16="http://schemas.microsoft.com/office/drawing/2014/main" id="{6F16852C-BEB0-499D-8B36-8F12479879B0}"/>
              </a:ext>
            </a:extLst>
          </p:cNvPr>
          <p:cNvSpPr txBox="1"/>
          <p:nvPr/>
        </p:nvSpPr>
        <p:spPr>
          <a:xfrm>
            <a:off x="3329259" y="1867991"/>
            <a:ext cx="6198781" cy="2123658"/>
          </a:xfrm>
          <a:prstGeom prst="rect">
            <a:avLst/>
          </a:prstGeom>
          <a:noFill/>
        </p:spPr>
        <p:txBody>
          <a:bodyPr wrap="square" rtlCol="0">
            <a:spAutoFit/>
          </a:bodyPr>
          <a:lstStyle/>
          <a:p>
            <a:pPr algn="ctr"/>
            <a:r>
              <a:rPr lang="en-GB" sz="66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Thank you </a:t>
            </a:r>
          </a:p>
          <a:p>
            <a:pPr algn="ctr"/>
            <a:r>
              <a:rPr lang="en-GB" sz="66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for listening</a:t>
            </a:r>
          </a:p>
        </p:txBody>
      </p:sp>
      <p:pic>
        <p:nvPicPr>
          <p:cNvPr id="7" name="Picture 6">
            <a:extLst>
              <a:ext uri="{FF2B5EF4-FFF2-40B4-BE49-F238E27FC236}">
                <a16:creationId xmlns:a16="http://schemas.microsoft.com/office/drawing/2014/main" id="{1B1A5743-3816-4362-8391-877E720D43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05044" y="121788"/>
            <a:ext cx="1586956" cy="640734"/>
          </a:xfrm>
          <a:prstGeom prst="rect">
            <a:avLst/>
          </a:prstGeom>
        </p:spPr>
      </p:pic>
    </p:spTree>
    <p:extLst>
      <p:ext uri="{BB962C8B-B14F-4D97-AF65-F5344CB8AC3E}">
        <p14:creationId xmlns:p14="http://schemas.microsoft.com/office/powerpoint/2010/main" val="27950445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1149</TotalTime>
  <Words>2062</Words>
  <Application>Microsoft Office PowerPoint</Application>
  <PresentationFormat>Widescreen</PresentationFormat>
  <Paragraphs>249</Paragraphs>
  <Slides>21</Slides>
  <Notes>21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21</vt:i4>
      </vt:variant>
    </vt:vector>
  </HeadingPairs>
  <TitlesOfParts>
    <vt:vector size="32" baseType="lpstr">
      <vt:lpstr>Yu Gothic UI Semilight</vt:lpstr>
      <vt:lpstr>Arial</vt:lpstr>
      <vt:lpstr>Arial Black</vt:lpstr>
      <vt:lpstr>Calibri</vt:lpstr>
      <vt:lpstr>Calibri Light</vt:lpstr>
      <vt:lpstr>Candara Light</vt:lpstr>
      <vt:lpstr>Comfortaa</vt:lpstr>
      <vt:lpstr>Courier New</vt:lpstr>
      <vt:lpstr>MV Boli</vt:lpstr>
      <vt:lpstr>Segoe UI Black</vt:lpstr>
      <vt:lpstr>Office Theme</vt:lpstr>
      <vt:lpstr>PowerPoint Presentation</vt:lpstr>
      <vt:lpstr>PowerPoint Presentation</vt:lpstr>
      <vt:lpstr>PowerPoint Presentation</vt:lpstr>
      <vt:lpstr>PowerPoint Presentation</vt:lpstr>
      <vt:lpstr>What are some of your child’s  symptoms of anxiety?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POTTER, Rachel (SUSSEX PARTNERSHIP NHS FOUNDATION TRUST)</dc:creator>
  <cp:lastModifiedBy>Clare Kealey</cp:lastModifiedBy>
  <cp:revision>110</cp:revision>
  <dcterms:created xsi:type="dcterms:W3CDTF">2021-10-21T09:47:31Z</dcterms:created>
  <dcterms:modified xsi:type="dcterms:W3CDTF">2024-11-11T11:29:21Z</dcterms:modified>
</cp:coreProperties>
</file>