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65" r:id="rId3"/>
    <p:sldId id="257" r:id="rId4"/>
    <p:sldId id="259" r:id="rId5"/>
    <p:sldId id="268" r:id="rId6"/>
    <p:sldId id="261" r:id="rId7"/>
    <p:sldId id="260" r:id="rId8"/>
    <p:sldId id="280" r:id="rId9"/>
    <p:sldId id="262" r:id="rId10"/>
    <p:sldId id="269" r:id="rId11"/>
    <p:sldId id="270" r:id="rId12"/>
    <p:sldId id="271" r:id="rId13"/>
    <p:sldId id="272" r:id="rId14"/>
    <p:sldId id="264" r:id="rId15"/>
    <p:sldId id="279" r:id="rId16"/>
    <p:sldId id="277" r:id="rId17"/>
    <p:sldId id="278" r:id="rId18"/>
    <p:sldId id="263" r:id="rId19"/>
    <p:sldId id="273" r:id="rId20"/>
    <p:sldId id="274" r:id="rId21"/>
    <p:sldId id="275" r:id="rId22"/>
    <p:sldId id="276"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09F70"/>
    <a:srgbClr val="FFF2CC"/>
    <a:srgbClr val="2952A3"/>
    <a:srgbClr val="009900"/>
    <a:srgbClr val="CC0000"/>
    <a:srgbClr val="3366CC"/>
    <a:srgbClr val="003399"/>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9268" autoAdjust="0"/>
  </p:normalViewPr>
  <p:slideViewPr>
    <p:cSldViewPr snapToGrid="0">
      <p:cViewPr varScale="1">
        <p:scale>
          <a:sx n="59" d="100"/>
          <a:sy n="59" d="100"/>
        </p:scale>
        <p:origin x="9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14FFE0C-CE38-497A-B12A-6E41B19F58D7}" type="datetimeFigureOut">
              <a:rPr lang="en-GB" smtClean="0"/>
              <a:t>17/04/2023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AAD316C-1F78-4EE8-B753-6F2575805CAD}" type="slidenum">
              <a:rPr lang="en-GB" smtClean="0"/>
              <a:t>‹#›</a:t>
            </a:fld>
            <a:endParaRPr lang="en-GB"/>
          </a:p>
        </p:txBody>
      </p:sp>
    </p:spTree>
    <p:extLst>
      <p:ext uri="{BB962C8B-B14F-4D97-AF65-F5344CB8AC3E}">
        <p14:creationId xmlns:p14="http://schemas.microsoft.com/office/powerpoint/2010/main" val="11085612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 – odd slides</a:t>
            </a:r>
          </a:p>
          <a:p>
            <a:r>
              <a:rPr lang="en-GB" dirty="0"/>
              <a:t>Introduce ourselves and the MHST</a:t>
            </a:r>
          </a:p>
        </p:txBody>
      </p:sp>
      <p:sp>
        <p:nvSpPr>
          <p:cNvPr id="4" name="Slide Number Placeholder 3"/>
          <p:cNvSpPr>
            <a:spLocks noGrp="1"/>
          </p:cNvSpPr>
          <p:nvPr>
            <p:ph type="sldNum" sz="quarter" idx="5"/>
          </p:nvPr>
        </p:nvSpPr>
        <p:spPr/>
        <p:txBody>
          <a:bodyPr/>
          <a:lstStyle/>
          <a:p>
            <a:fld id="{DAAD316C-1F78-4EE8-B753-6F2575805CAD}" type="slidenum">
              <a:rPr lang="en-GB" smtClean="0"/>
              <a:t>1</a:t>
            </a:fld>
            <a:endParaRPr lang="en-GB"/>
          </a:p>
        </p:txBody>
      </p:sp>
    </p:spTree>
    <p:extLst>
      <p:ext uri="{BB962C8B-B14F-4D97-AF65-F5344CB8AC3E}">
        <p14:creationId xmlns:p14="http://schemas.microsoft.com/office/powerpoint/2010/main" val="15904402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 – Even slides</a:t>
            </a:r>
          </a:p>
        </p:txBody>
      </p:sp>
      <p:sp>
        <p:nvSpPr>
          <p:cNvPr id="4" name="Slide Number Placeholder 3"/>
          <p:cNvSpPr>
            <a:spLocks noGrp="1"/>
          </p:cNvSpPr>
          <p:nvPr>
            <p:ph type="sldNum" sz="quarter" idx="5"/>
          </p:nvPr>
        </p:nvSpPr>
        <p:spPr/>
        <p:txBody>
          <a:bodyPr/>
          <a:lstStyle/>
          <a:p>
            <a:fld id="{DAAD316C-1F78-4EE8-B753-6F2575805CAD}" type="slidenum">
              <a:rPr lang="en-GB" smtClean="0"/>
              <a:t>3</a:t>
            </a:fld>
            <a:endParaRPr lang="en-GB"/>
          </a:p>
        </p:txBody>
      </p:sp>
    </p:spTree>
    <p:extLst>
      <p:ext uri="{BB962C8B-B14F-4D97-AF65-F5344CB8AC3E}">
        <p14:creationId xmlns:p14="http://schemas.microsoft.com/office/powerpoint/2010/main" val="11987962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cognitive, physical, emotional, and behavioural responses to anxiety make the anxiety feel worse, and make us feel unable to cope.</a:t>
            </a:r>
          </a:p>
          <a:p>
            <a:endParaRPr lang="en-GB" dirty="0"/>
          </a:p>
          <a:p>
            <a:r>
              <a:rPr lang="en-GB" dirty="0"/>
              <a:t>Anxiety begins to effect different parts of a person’s life such as social (friendships and family), school (Reduced attendance and attainment), and mood (mental wellbeing), when the person doesn’t know how to manage the anxiety. </a:t>
            </a:r>
          </a:p>
          <a:p>
            <a:endParaRPr lang="en-GB" dirty="0"/>
          </a:p>
          <a:p>
            <a:r>
              <a:rPr lang="en-GB" dirty="0"/>
              <a:t>Our anxiety is like a faulty fire alarm. Even when we are not presented with a threat or danger we can experience anxiety, because our brains have not developed at the same rate as the safe world that we live in today.</a:t>
            </a:r>
          </a:p>
        </p:txBody>
      </p:sp>
      <p:sp>
        <p:nvSpPr>
          <p:cNvPr id="4" name="Slide Number Placeholder 3"/>
          <p:cNvSpPr>
            <a:spLocks noGrp="1"/>
          </p:cNvSpPr>
          <p:nvPr>
            <p:ph type="sldNum" sz="quarter" idx="5"/>
          </p:nvPr>
        </p:nvSpPr>
        <p:spPr/>
        <p:txBody>
          <a:bodyPr/>
          <a:lstStyle/>
          <a:p>
            <a:fld id="{DAAD316C-1F78-4EE8-B753-6F2575805CAD}" type="slidenum">
              <a:rPr lang="en-GB" smtClean="0"/>
              <a:t>9</a:t>
            </a:fld>
            <a:endParaRPr lang="en-GB"/>
          </a:p>
        </p:txBody>
      </p:sp>
    </p:spTree>
    <p:extLst>
      <p:ext uri="{BB962C8B-B14F-4D97-AF65-F5344CB8AC3E}">
        <p14:creationId xmlns:p14="http://schemas.microsoft.com/office/powerpoint/2010/main" val="2526687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rtl="0">
              <a:spcBef>
                <a:spcPts val="0"/>
              </a:spcBef>
              <a:spcAft>
                <a:spcPts val="0"/>
              </a:spcAft>
              <a:buNone/>
            </a:pPr>
            <a:r>
              <a:rPr lang="en-GB" dirty="0"/>
              <a:t>Why is my child vulnerable to anxiety?</a:t>
            </a:r>
          </a:p>
          <a:p>
            <a:pPr marL="0" lvl="0" indent="0" algn="l" rtl="0">
              <a:spcBef>
                <a:spcPts val="0"/>
              </a:spcBef>
              <a:spcAft>
                <a:spcPts val="0"/>
              </a:spcAft>
              <a:buNone/>
            </a:pPr>
            <a:endParaRPr lang="en-GB" dirty="0"/>
          </a:p>
          <a:p>
            <a:pPr marL="0" lvl="0" indent="0" algn="l" rtl="0">
              <a:spcBef>
                <a:spcPts val="0"/>
              </a:spcBef>
              <a:spcAft>
                <a:spcPts val="0"/>
              </a:spcAft>
              <a:buNone/>
            </a:pPr>
            <a:r>
              <a:rPr lang="en-GB" dirty="0"/>
              <a:t>Significant Life events - house move, bereavement, divorce and separation, change in schools, illness etc</a:t>
            </a:r>
          </a:p>
          <a:p>
            <a:pPr marL="0" lvl="0" indent="0" algn="l" rtl="0">
              <a:spcBef>
                <a:spcPts val="0"/>
              </a:spcBef>
              <a:spcAft>
                <a:spcPts val="0"/>
              </a:spcAft>
              <a:buNone/>
            </a:pPr>
            <a:endParaRPr lang="en-GB" dirty="0"/>
          </a:p>
          <a:p>
            <a:pPr marL="0" lvl="0" indent="0" algn="l" rtl="0">
              <a:spcBef>
                <a:spcPts val="0"/>
              </a:spcBef>
              <a:spcAft>
                <a:spcPts val="0"/>
              </a:spcAft>
              <a:buNone/>
            </a:pPr>
            <a:r>
              <a:rPr lang="en-GB" dirty="0"/>
              <a:t>Genes - We inherit characteristics such as eye and hair colour but also psychological characteristics e.g. impulsiveness, quick temper. It is known now that anxiety can run in families and it’s characteristics of anxiety they may inherit 1) How easily our body responds to threat - baby jumping to loud noises 2) how emotional we are generally - how easily a baby becomes distressed</a:t>
            </a:r>
          </a:p>
          <a:p>
            <a:endParaRPr lang="en-GB" dirty="0"/>
          </a:p>
        </p:txBody>
      </p:sp>
      <p:sp>
        <p:nvSpPr>
          <p:cNvPr id="4" name="Slide Number Placeholder 3"/>
          <p:cNvSpPr>
            <a:spLocks noGrp="1"/>
          </p:cNvSpPr>
          <p:nvPr>
            <p:ph type="sldNum" sz="quarter" idx="5"/>
          </p:nvPr>
        </p:nvSpPr>
        <p:spPr/>
        <p:txBody>
          <a:bodyPr/>
          <a:lstStyle/>
          <a:p>
            <a:fld id="{DAAD316C-1F78-4EE8-B753-6F2575805CAD}" type="slidenum">
              <a:rPr lang="en-GB" smtClean="0"/>
              <a:t>11</a:t>
            </a:fld>
            <a:endParaRPr lang="en-GB"/>
          </a:p>
        </p:txBody>
      </p:sp>
    </p:spTree>
    <p:extLst>
      <p:ext uri="{BB962C8B-B14F-4D97-AF65-F5344CB8AC3E}">
        <p14:creationId xmlns:p14="http://schemas.microsoft.com/office/powerpoint/2010/main" val="35627916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AAD316C-1F78-4EE8-B753-6F2575805CAD}" type="slidenum">
              <a:rPr lang="en-GB" smtClean="0"/>
              <a:t>12</a:t>
            </a:fld>
            <a:endParaRPr lang="en-GB"/>
          </a:p>
        </p:txBody>
      </p:sp>
    </p:spTree>
    <p:extLst>
      <p:ext uri="{BB962C8B-B14F-4D97-AF65-F5344CB8AC3E}">
        <p14:creationId xmlns:p14="http://schemas.microsoft.com/office/powerpoint/2010/main" val="8196247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questions </a:t>
            </a:r>
          </a:p>
          <a:p>
            <a:r>
              <a:rPr lang="en-GB" dirty="0"/>
              <a:t>Be understanding and compassionate</a:t>
            </a:r>
          </a:p>
          <a:p>
            <a:r>
              <a:rPr lang="en-GB" dirty="0"/>
              <a:t>Do not reassure them – get them to come to their own conclusions</a:t>
            </a:r>
          </a:p>
          <a:p>
            <a:r>
              <a:rPr lang="en-GB" dirty="0"/>
              <a:t>Model brave behaviour when trying new things or challenges</a:t>
            </a:r>
          </a:p>
        </p:txBody>
      </p:sp>
      <p:sp>
        <p:nvSpPr>
          <p:cNvPr id="4" name="Slide Number Placeholder 3"/>
          <p:cNvSpPr>
            <a:spLocks noGrp="1"/>
          </p:cNvSpPr>
          <p:nvPr>
            <p:ph type="sldNum" sz="quarter" idx="5"/>
          </p:nvPr>
        </p:nvSpPr>
        <p:spPr/>
        <p:txBody>
          <a:bodyPr/>
          <a:lstStyle/>
          <a:p>
            <a:fld id="{DAAD316C-1F78-4EE8-B753-6F2575805CAD}" type="slidenum">
              <a:rPr lang="en-GB" smtClean="0"/>
              <a:t>16</a:t>
            </a:fld>
            <a:endParaRPr lang="en-GB"/>
          </a:p>
        </p:txBody>
      </p:sp>
    </p:spTree>
    <p:extLst>
      <p:ext uri="{BB962C8B-B14F-4D97-AF65-F5344CB8AC3E}">
        <p14:creationId xmlns:p14="http://schemas.microsoft.com/office/powerpoint/2010/main" val="6760396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AAD316C-1F78-4EE8-B753-6F2575805CAD}" type="slidenum">
              <a:rPr lang="en-GB" smtClean="0"/>
              <a:t>17</a:t>
            </a:fld>
            <a:endParaRPr lang="en-GB"/>
          </a:p>
        </p:txBody>
      </p:sp>
    </p:spTree>
    <p:extLst>
      <p:ext uri="{BB962C8B-B14F-4D97-AF65-F5344CB8AC3E}">
        <p14:creationId xmlns:p14="http://schemas.microsoft.com/office/powerpoint/2010/main" val="40965214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Once you’ve tried the things listed before.</a:t>
            </a:r>
          </a:p>
        </p:txBody>
      </p:sp>
      <p:sp>
        <p:nvSpPr>
          <p:cNvPr id="4" name="Slide Number Placeholder 3"/>
          <p:cNvSpPr>
            <a:spLocks noGrp="1"/>
          </p:cNvSpPr>
          <p:nvPr>
            <p:ph type="sldNum" sz="quarter" idx="5"/>
          </p:nvPr>
        </p:nvSpPr>
        <p:spPr/>
        <p:txBody>
          <a:bodyPr/>
          <a:lstStyle/>
          <a:p>
            <a:fld id="{DAAD316C-1F78-4EE8-B753-6F2575805CAD}" type="slidenum">
              <a:rPr lang="en-GB" smtClean="0"/>
              <a:t>20</a:t>
            </a:fld>
            <a:endParaRPr lang="en-GB"/>
          </a:p>
        </p:txBody>
      </p:sp>
    </p:spTree>
    <p:extLst>
      <p:ext uri="{BB962C8B-B14F-4D97-AF65-F5344CB8AC3E}">
        <p14:creationId xmlns:p14="http://schemas.microsoft.com/office/powerpoint/2010/main" val="17326977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for participation</a:t>
            </a:r>
          </a:p>
        </p:txBody>
      </p:sp>
      <p:sp>
        <p:nvSpPr>
          <p:cNvPr id="4" name="Slide Number Placeholder 3"/>
          <p:cNvSpPr>
            <a:spLocks noGrp="1"/>
          </p:cNvSpPr>
          <p:nvPr>
            <p:ph type="sldNum" sz="quarter" idx="5"/>
          </p:nvPr>
        </p:nvSpPr>
        <p:spPr/>
        <p:txBody>
          <a:bodyPr/>
          <a:lstStyle/>
          <a:p>
            <a:fld id="{DAAD316C-1F78-4EE8-B753-6F2575805CAD}" type="slidenum">
              <a:rPr lang="en-GB" smtClean="0"/>
              <a:t>21</a:t>
            </a:fld>
            <a:endParaRPr lang="en-GB"/>
          </a:p>
        </p:txBody>
      </p:sp>
    </p:spTree>
    <p:extLst>
      <p:ext uri="{BB962C8B-B14F-4D97-AF65-F5344CB8AC3E}">
        <p14:creationId xmlns:p14="http://schemas.microsoft.com/office/powerpoint/2010/main" val="39582469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DFF65-D2B4-4458-9EC2-AC5C54B417E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51AA76F-2D93-4FD5-A6D9-0C071C73E7C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7545D0D-F374-431D-AAC7-440488DA5C86}"/>
              </a:ext>
            </a:extLst>
          </p:cNvPr>
          <p:cNvSpPr>
            <a:spLocks noGrp="1"/>
          </p:cNvSpPr>
          <p:nvPr>
            <p:ph type="dt" sz="half" idx="10"/>
          </p:nvPr>
        </p:nvSpPr>
        <p:spPr/>
        <p:txBody>
          <a:bodyPr/>
          <a:lstStyle/>
          <a:p>
            <a:fld id="{2B8E2305-67A6-42C4-AE25-C8C878ADBAC9}" type="datetimeFigureOut">
              <a:rPr lang="en-GB" smtClean="0"/>
              <a:t>17/04/2023</a:t>
            </a:fld>
            <a:endParaRPr lang="en-GB"/>
          </a:p>
        </p:txBody>
      </p:sp>
      <p:sp>
        <p:nvSpPr>
          <p:cNvPr id="5" name="Footer Placeholder 4">
            <a:extLst>
              <a:ext uri="{FF2B5EF4-FFF2-40B4-BE49-F238E27FC236}">
                <a16:creationId xmlns:a16="http://schemas.microsoft.com/office/drawing/2014/main" id="{19E25189-DC69-446E-9745-655ED5471E0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628CA9C-77F2-4815-B461-22F350EE142A}"/>
              </a:ext>
            </a:extLst>
          </p:cNvPr>
          <p:cNvSpPr>
            <a:spLocks noGrp="1"/>
          </p:cNvSpPr>
          <p:nvPr>
            <p:ph type="sldNum" sz="quarter" idx="12"/>
          </p:nvPr>
        </p:nvSpPr>
        <p:spPr/>
        <p:txBody>
          <a:bodyPr/>
          <a:lstStyle/>
          <a:p>
            <a:fld id="{DE812BE0-A4B9-4074-8C1A-A66FD9438116}" type="slidenum">
              <a:rPr lang="en-GB" smtClean="0"/>
              <a:t>‹#›</a:t>
            </a:fld>
            <a:endParaRPr lang="en-GB"/>
          </a:p>
        </p:txBody>
      </p:sp>
    </p:spTree>
    <p:extLst>
      <p:ext uri="{BB962C8B-B14F-4D97-AF65-F5344CB8AC3E}">
        <p14:creationId xmlns:p14="http://schemas.microsoft.com/office/powerpoint/2010/main" val="9886581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68A695-6E10-4B1B-910B-55BF2CE551B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E985D13-E50E-41EB-9F97-F83A66F777F8}"/>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6B53701-887F-4416-AFBD-F153430B7D6A}"/>
              </a:ext>
            </a:extLst>
          </p:cNvPr>
          <p:cNvSpPr>
            <a:spLocks noGrp="1"/>
          </p:cNvSpPr>
          <p:nvPr>
            <p:ph type="dt" sz="half" idx="10"/>
          </p:nvPr>
        </p:nvSpPr>
        <p:spPr/>
        <p:txBody>
          <a:bodyPr/>
          <a:lstStyle/>
          <a:p>
            <a:fld id="{2B8E2305-67A6-42C4-AE25-C8C878ADBAC9}" type="datetimeFigureOut">
              <a:rPr lang="en-GB" smtClean="0"/>
              <a:t>17/04/2023</a:t>
            </a:fld>
            <a:endParaRPr lang="en-GB"/>
          </a:p>
        </p:txBody>
      </p:sp>
      <p:sp>
        <p:nvSpPr>
          <p:cNvPr id="5" name="Footer Placeholder 4">
            <a:extLst>
              <a:ext uri="{FF2B5EF4-FFF2-40B4-BE49-F238E27FC236}">
                <a16:creationId xmlns:a16="http://schemas.microsoft.com/office/drawing/2014/main" id="{F1B613B9-152F-4737-A61A-D12738053A7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C50FA8D-9A59-4313-935F-6B66DD42EFBE}"/>
              </a:ext>
            </a:extLst>
          </p:cNvPr>
          <p:cNvSpPr>
            <a:spLocks noGrp="1"/>
          </p:cNvSpPr>
          <p:nvPr>
            <p:ph type="sldNum" sz="quarter" idx="12"/>
          </p:nvPr>
        </p:nvSpPr>
        <p:spPr/>
        <p:txBody>
          <a:bodyPr/>
          <a:lstStyle/>
          <a:p>
            <a:fld id="{DE812BE0-A4B9-4074-8C1A-A66FD9438116}" type="slidenum">
              <a:rPr lang="en-GB" smtClean="0"/>
              <a:t>‹#›</a:t>
            </a:fld>
            <a:endParaRPr lang="en-GB"/>
          </a:p>
        </p:txBody>
      </p:sp>
    </p:spTree>
    <p:extLst>
      <p:ext uri="{BB962C8B-B14F-4D97-AF65-F5344CB8AC3E}">
        <p14:creationId xmlns:p14="http://schemas.microsoft.com/office/powerpoint/2010/main" val="4241949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9042D7-8DCF-400C-B902-CE8732F68B2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53AC4E3-63B8-41EF-8C41-ADFBDC6DC36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6DFB5C93-3662-49D4-9026-6EBBFA5BC7DF}"/>
              </a:ext>
            </a:extLst>
          </p:cNvPr>
          <p:cNvSpPr>
            <a:spLocks noGrp="1"/>
          </p:cNvSpPr>
          <p:nvPr>
            <p:ph type="dt" sz="half" idx="10"/>
          </p:nvPr>
        </p:nvSpPr>
        <p:spPr/>
        <p:txBody>
          <a:bodyPr/>
          <a:lstStyle/>
          <a:p>
            <a:fld id="{2B8E2305-67A6-42C4-AE25-C8C878ADBAC9}" type="datetimeFigureOut">
              <a:rPr lang="en-GB" smtClean="0"/>
              <a:t>17/04/2023</a:t>
            </a:fld>
            <a:endParaRPr lang="en-GB"/>
          </a:p>
        </p:txBody>
      </p:sp>
      <p:sp>
        <p:nvSpPr>
          <p:cNvPr id="5" name="Footer Placeholder 4">
            <a:extLst>
              <a:ext uri="{FF2B5EF4-FFF2-40B4-BE49-F238E27FC236}">
                <a16:creationId xmlns:a16="http://schemas.microsoft.com/office/drawing/2014/main" id="{260535F3-D210-4483-8316-45A73CB6492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E451E0A-869C-403D-B7A6-B195D31A806D}"/>
              </a:ext>
            </a:extLst>
          </p:cNvPr>
          <p:cNvSpPr>
            <a:spLocks noGrp="1"/>
          </p:cNvSpPr>
          <p:nvPr>
            <p:ph type="sldNum" sz="quarter" idx="12"/>
          </p:nvPr>
        </p:nvSpPr>
        <p:spPr/>
        <p:txBody>
          <a:bodyPr/>
          <a:lstStyle/>
          <a:p>
            <a:fld id="{DE812BE0-A4B9-4074-8C1A-A66FD9438116}" type="slidenum">
              <a:rPr lang="en-GB" smtClean="0"/>
              <a:t>‹#›</a:t>
            </a:fld>
            <a:endParaRPr lang="en-GB"/>
          </a:p>
        </p:txBody>
      </p:sp>
    </p:spTree>
    <p:extLst>
      <p:ext uri="{BB962C8B-B14F-4D97-AF65-F5344CB8AC3E}">
        <p14:creationId xmlns:p14="http://schemas.microsoft.com/office/powerpoint/2010/main" val="20936441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744351-19D6-4E07-9DB6-C30BA2E87BB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85013B8-52DB-4C42-B8F5-8748B25C5E0E}"/>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08141F1-C7EB-48D1-A25B-0BFA3B4B4231}"/>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C9669A1-6598-4CA4-817D-79AE39FF920F}"/>
              </a:ext>
            </a:extLst>
          </p:cNvPr>
          <p:cNvSpPr>
            <a:spLocks noGrp="1"/>
          </p:cNvSpPr>
          <p:nvPr>
            <p:ph type="dt" sz="half" idx="10"/>
          </p:nvPr>
        </p:nvSpPr>
        <p:spPr/>
        <p:txBody>
          <a:bodyPr/>
          <a:lstStyle/>
          <a:p>
            <a:fld id="{2B8E2305-67A6-42C4-AE25-C8C878ADBAC9}" type="datetimeFigureOut">
              <a:rPr lang="en-GB" smtClean="0"/>
              <a:t>17/04/2023</a:t>
            </a:fld>
            <a:endParaRPr lang="en-GB"/>
          </a:p>
        </p:txBody>
      </p:sp>
      <p:sp>
        <p:nvSpPr>
          <p:cNvPr id="6" name="Footer Placeholder 5">
            <a:extLst>
              <a:ext uri="{FF2B5EF4-FFF2-40B4-BE49-F238E27FC236}">
                <a16:creationId xmlns:a16="http://schemas.microsoft.com/office/drawing/2014/main" id="{F9DF1CDC-2960-408F-A706-5CB5B8AE57D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C1D7AB0-4B7E-41BC-943F-2E745258665F}"/>
              </a:ext>
            </a:extLst>
          </p:cNvPr>
          <p:cNvSpPr>
            <a:spLocks noGrp="1"/>
          </p:cNvSpPr>
          <p:nvPr>
            <p:ph type="sldNum" sz="quarter" idx="12"/>
          </p:nvPr>
        </p:nvSpPr>
        <p:spPr/>
        <p:txBody>
          <a:bodyPr/>
          <a:lstStyle/>
          <a:p>
            <a:fld id="{DE812BE0-A4B9-4074-8C1A-A66FD9438116}" type="slidenum">
              <a:rPr lang="en-GB" smtClean="0"/>
              <a:t>‹#›</a:t>
            </a:fld>
            <a:endParaRPr lang="en-GB"/>
          </a:p>
        </p:txBody>
      </p:sp>
    </p:spTree>
    <p:extLst>
      <p:ext uri="{BB962C8B-B14F-4D97-AF65-F5344CB8AC3E}">
        <p14:creationId xmlns:p14="http://schemas.microsoft.com/office/powerpoint/2010/main" val="12370814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941A8E-94B9-4D60-B95F-B440E2A4472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D69ABF9-63E8-4FA9-A77D-B640F450042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F509D33B-EAF3-46FE-94D3-72F0C2340107}"/>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27DB6B9-D56A-4B0F-8D1D-5D503D0BAFC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4E9BA54-2172-41FA-93A7-ADE793BFE2A6}"/>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8C561BA-D451-4B35-A74D-5A247EE23D00}"/>
              </a:ext>
            </a:extLst>
          </p:cNvPr>
          <p:cNvSpPr>
            <a:spLocks noGrp="1"/>
          </p:cNvSpPr>
          <p:nvPr>
            <p:ph type="dt" sz="half" idx="10"/>
          </p:nvPr>
        </p:nvSpPr>
        <p:spPr/>
        <p:txBody>
          <a:bodyPr/>
          <a:lstStyle/>
          <a:p>
            <a:fld id="{2B8E2305-67A6-42C4-AE25-C8C878ADBAC9}" type="datetimeFigureOut">
              <a:rPr lang="en-GB" smtClean="0"/>
              <a:t>17/04/2023</a:t>
            </a:fld>
            <a:endParaRPr lang="en-GB"/>
          </a:p>
        </p:txBody>
      </p:sp>
      <p:sp>
        <p:nvSpPr>
          <p:cNvPr id="8" name="Footer Placeholder 7">
            <a:extLst>
              <a:ext uri="{FF2B5EF4-FFF2-40B4-BE49-F238E27FC236}">
                <a16:creationId xmlns:a16="http://schemas.microsoft.com/office/drawing/2014/main" id="{1C75C19C-3CA5-4524-97B0-50A5241F0BF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2127C29-A3D1-4209-AD5D-A1726B461270}"/>
              </a:ext>
            </a:extLst>
          </p:cNvPr>
          <p:cNvSpPr>
            <a:spLocks noGrp="1"/>
          </p:cNvSpPr>
          <p:nvPr>
            <p:ph type="sldNum" sz="quarter" idx="12"/>
          </p:nvPr>
        </p:nvSpPr>
        <p:spPr/>
        <p:txBody>
          <a:bodyPr/>
          <a:lstStyle/>
          <a:p>
            <a:fld id="{DE812BE0-A4B9-4074-8C1A-A66FD9438116}" type="slidenum">
              <a:rPr lang="en-GB" smtClean="0"/>
              <a:t>‹#›</a:t>
            </a:fld>
            <a:endParaRPr lang="en-GB"/>
          </a:p>
        </p:txBody>
      </p:sp>
    </p:spTree>
    <p:extLst>
      <p:ext uri="{BB962C8B-B14F-4D97-AF65-F5344CB8AC3E}">
        <p14:creationId xmlns:p14="http://schemas.microsoft.com/office/powerpoint/2010/main" val="878967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455C93-CCED-413E-9BB7-71C1D11FD36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6FB5DD5-99FE-4B68-A631-77AA0184B41A}"/>
              </a:ext>
            </a:extLst>
          </p:cNvPr>
          <p:cNvSpPr>
            <a:spLocks noGrp="1"/>
          </p:cNvSpPr>
          <p:nvPr>
            <p:ph type="dt" sz="half" idx="10"/>
          </p:nvPr>
        </p:nvSpPr>
        <p:spPr/>
        <p:txBody>
          <a:bodyPr/>
          <a:lstStyle/>
          <a:p>
            <a:fld id="{2B8E2305-67A6-42C4-AE25-C8C878ADBAC9}" type="datetimeFigureOut">
              <a:rPr lang="en-GB" smtClean="0"/>
              <a:t>17/04/2023</a:t>
            </a:fld>
            <a:endParaRPr lang="en-GB"/>
          </a:p>
        </p:txBody>
      </p:sp>
      <p:sp>
        <p:nvSpPr>
          <p:cNvPr id="4" name="Footer Placeholder 3">
            <a:extLst>
              <a:ext uri="{FF2B5EF4-FFF2-40B4-BE49-F238E27FC236}">
                <a16:creationId xmlns:a16="http://schemas.microsoft.com/office/drawing/2014/main" id="{EFEB26D3-566D-42BC-8088-5E86B6554F2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32F2782-62E3-4354-9DA7-82EB0188AB04}"/>
              </a:ext>
            </a:extLst>
          </p:cNvPr>
          <p:cNvSpPr>
            <a:spLocks noGrp="1"/>
          </p:cNvSpPr>
          <p:nvPr>
            <p:ph type="sldNum" sz="quarter" idx="12"/>
          </p:nvPr>
        </p:nvSpPr>
        <p:spPr/>
        <p:txBody>
          <a:bodyPr/>
          <a:lstStyle/>
          <a:p>
            <a:fld id="{DE812BE0-A4B9-4074-8C1A-A66FD9438116}" type="slidenum">
              <a:rPr lang="en-GB" smtClean="0"/>
              <a:t>‹#›</a:t>
            </a:fld>
            <a:endParaRPr lang="en-GB"/>
          </a:p>
        </p:txBody>
      </p:sp>
    </p:spTree>
    <p:extLst>
      <p:ext uri="{BB962C8B-B14F-4D97-AF65-F5344CB8AC3E}">
        <p14:creationId xmlns:p14="http://schemas.microsoft.com/office/powerpoint/2010/main" val="30928873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96F7197-5998-4FE0-BBF5-7CE263B254ED}"/>
              </a:ext>
            </a:extLst>
          </p:cNvPr>
          <p:cNvSpPr>
            <a:spLocks noGrp="1"/>
          </p:cNvSpPr>
          <p:nvPr>
            <p:ph type="dt" sz="half" idx="10"/>
          </p:nvPr>
        </p:nvSpPr>
        <p:spPr/>
        <p:txBody>
          <a:bodyPr/>
          <a:lstStyle/>
          <a:p>
            <a:fld id="{2B8E2305-67A6-42C4-AE25-C8C878ADBAC9}" type="datetimeFigureOut">
              <a:rPr lang="en-GB" smtClean="0"/>
              <a:t>17/04/2023</a:t>
            </a:fld>
            <a:endParaRPr lang="en-GB"/>
          </a:p>
        </p:txBody>
      </p:sp>
      <p:sp>
        <p:nvSpPr>
          <p:cNvPr id="3" name="Footer Placeholder 2">
            <a:extLst>
              <a:ext uri="{FF2B5EF4-FFF2-40B4-BE49-F238E27FC236}">
                <a16:creationId xmlns:a16="http://schemas.microsoft.com/office/drawing/2014/main" id="{33A53089-85A8-4F89-A104-E06C291AC65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A367B23-A638-4E35-B319-ED7C8A6DD422}"/>
              </a:ext>
            </a:extLst>
          </p:cNvPr>
          <p:cNvSpPr>
            <a:spLocks noGrp="1"/>
          </p:cNvSpPr>
          <p:nvPr>
            <p:ph type="sldNum" sz="quarter" idx="12"/>
          </p:nvPr>
        </p:nvSpPr>
        <p:spPr/>
        <p:txBody>
          <a:bodyPr/>
          <a:lstStyle/>
          <a:p>
            <a:fld id="{DE812BE0-A4B9-4074-8C1A-A66FD9438116}" type="slidenum">
              <a:rPr lang="en-GB" smtClean="0"/>
              <a:t>‹#›</a:t>
            </a:fld>
            <a:endParaRPr lang="en-GB"/>
          </a:p>
        </p:txBody>
      </p:sp>
    </p:spTree>
    <p:extLst>
      <p:ext uri="{BB962C8B-B14F-4D97-AF65-F5344CB8AC3E}">
        <p14:creationId xmlns:p14="http://schemas.microsoft.com/office/powerpoint/2010/main" val="38790258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D49A8D-0CDD-4DE1-AB5E-47CF31E3048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2470574-765D-48DD-8DC5-C3B15E1B734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222727A-738C-40FB-AE2A-149FE8BFBB1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28F19BA-FD25-49C5-B491-61618790035B}"/>
              </a:ext>
            </a:extLst>
          </p:cNvPr>
          <p:cNvSpPr>
            <a:spLocks noGrp="1"/>
          </p:cNvSpPr>
          <p:nvPr>
            <p:ph type="dt" sz="half" idx="10"/>
          </p:nvPr>
        </p:nvSpPr>
        <p:spPr/>
        <p:txBody>
          <a:bodyPr/>
          <a:lstStyle/>
          <a:p>
            <a:fld id="{2B8E2305-67A6-42C4-AE25-C8C878ADBAC9}" type="datetimeFigureOut">
              <a:rPr lang="en-GB" smtClean="0"/>
              <a:t>17/04/2023</a:t>
            </a:fld>
            <a:endParaRPr lang="en-GB"/>
          </a:p>
        </p:txBody>
      </p:sp>
      <p:sp>
        <p:nvSpPr>
          <p:cNvPr id="6" name="Footer Placeholder 5">
            <a:extLst>
              <a:ext uri="{FF2B5EF4-FFF2-40B4-BE49-F238E27FC236}">
                <a16:creationId xmlns:a16="http://schemas.microsoft.com/office/drawing/2014/main" id="{A62FFD8E-6F7A-4257-B8FE-443E5DAF43B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B5A2958-7F08-4C97-BA46-58BD5AB1FDFA}"/>
              </a:ext>
            </a:extLst>
          </p:cNvPr>
          <p:cNvSpPr>
            <a:spLocks noGrp="1"/>
          </p:cNvSpPr>
          <p:nvPr>
            <p:ph type="sldNum" sz="quarter" idx="12"/>
          </p:nvPr>
        </p:nvSpPr>
        <p:spPr/>
        <p:txBody>
          <a:bodyPr/>
          <a:lstStyle/>
          <a:p>
            <a:fld id="{DE812BE0-A4B9-4074-8C1A-A66FD9438116}" type="slidenum">
              <a:rPr lang="en-GB" smtClean="0"/>
              <a:t>‹#›</a:t>
            </a:fld>
            <a:endParaRPr lang="en-GB"/>
          </a:p>
        </p:txBody>
      </p:sp>
    </p:spTree>
    <p:extLst>
      <p:ext uri="{BB962C8B-B14F-4D97-AF65-F5344CB8AC3E}">
        <p14:creationId xmlns:p14="http://schemas.microsoft.com/office/powerpoint/2010/main" val="26493618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4B4E1B-AD34-4F75-A81B-E4D010044E0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4AB8EA1-C3CC-4AD2-9FD3-799E147D8F1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636E6F2-C4DB-4817-9CF0-ED74ED5B00C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F26FDDA-090E-4A3F-ADBA-BC6F68EFBEEE}"/>
              </a:ext>
            </a:extLst>
          </p:cNvPr>
          <p:cNvSpPr>
            <a:spLocks noGrp="1"/>
          </p:cNvSpPr>
          <p:nvPr>
            <p:ph type="dt" sz="half" idx="10"/>
          </p:nvPr>
        </p:nvSpPr>
        <p:spPr/>
        <p:txBody>
          <a:bodyPr/>
          <a:lstStyle/>
          <a:p>
            <a:fld id="{2B8E2305-67A6-42C4-AE25-C8C878ADBAC9}" type="datetimeFigureOut">
              <a:rPr lang="en-GB" smtClean="0"/>
              <a:t>17/04/2023</a:t>
            </a:fld>
            <a:endParaRPr lang="en-GB"/>
          </a:p>
        </p:txBody>
      </p:sp>
      <p:sp>
        <p:nvSpPr>
          <p:cNvPr id="6" name="Footer Placeholder 5">
            <a:extLst>
              <a:ext uri="{FF2B5EF4-FFF2-40B4-BE49-F238E27FC236}">
                <a16:creationId xmlns:a16="http://schemas.microsoft.com/office/drawing/2014/main" id="{A075A1DE-BE67-407A-B919-57CDE401374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9241AE3-2C33-45D6-B48E-07854F0A0636}"/>
              </a:ext>
            </a:extLst>
          </p:cNvPr>
          <p:cNvSpPr>
            <a:spLocks noGrp="1"/>
          </p:cNvSpPr>
          <p:nvPr>
            <p:ph type="sldNum" sz="quarter" idx="12"/>
          </p:nvPr>
        </p:nvSpPr>
        <p:spPr/>
        <p:txBody>
          <a:bodyPr/>
          <a:lstStyle/>
          <a:p>
            <a:fld id="{DE812BE0-A4B9-4074-8C1A-A66FD9438116}" type="slidenum">
              <a:rPr lang="en-GB" smtClean="0"/>
              <a:t>‹#›</a:t>
            </a:fld>
            <a:endParaRPr lang="en-GB"/>
          </a:p>
        </p:txBody>
      </p:sp>
    </p:spTree>
    <p:extLst>
      <p:ext uri="{BB962C8B-B14F-4D97-AF65-F5344CB8AC3E}">
        <p14:creationId xmlns:p14="http://schemas.microsoft.com/office/powerpoint/2010/main" val="19863419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30330B-21BC-484E-84E6-D95106B0CEC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1D40519-31CF-4DF5-BF8F-5114C4DB83C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A16BD52-ACB1-4A18-9498-26619C298835}"/>
              </a:ext>
            </a:extLst>
          </p:cNvPr>
          <p:cNvSpPr>
            <a:spLocks noGrp="1"/>
          </p:cNvSpPr>
          <p:nvPr>
            <p:ph type="dt" sz="half" idx="10"/>
          </p:nvPr>
        </p:nvSpPr>
        <p:spPr/>
        <p:txBody>
          <a:bodyPr/>
          <a:lstStyle/>
          <a:p>
            <a:fld id="{2B8E2305-67A6-42C4-AE25-C8C878ADBAC9}" type="datetimeFigureOut">
              <a:rPr lang="en-GB" smtClean="0"/>
              <a:t>17/04/2023</a:t>
            </a:fld>
            <a:endParaRPr lang="en-GB"/>
          </a:p>
        </p:txBody>
      </p:sp>
      <p:sp>
        <p:nvSpPr>
          <p:cNvPr id="5" name="Footer Placeholder 4">
            <a:extLst>
              <a:ext uri="{FF2B5EF4-FFF2-40B4-BE49-F238E27FC236}">
                <a16:creationId xmlns:a16="http://schemas.microsoft.com/office/drawing/2014/main" id="{F40EEDC2-44AB-4138-B918-30539E834C7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54B8D7C-6A9E-455B-A4E6-844910C661B9}"/>
              </a:ext>
            </a:extLst>
          </p:cNvPr>
          <p:cNvSpPr>
            <a:spLocks noGrp="1"/>
          </p:cNvSpPr>
          <p:nvPr>
            <p:ph type="sldNum" sz="quarter" idx="12"/>
          </p:nvPr>
        </p:nvSpPr>
        <p:spPr/>
        <p:txBody>
          <a:bodyPr/>
          <a:lstStyle/>
          <a:p>
            <a:fld id="{DE812BE0-A4B9-4074-8C1A-A66FD9438116}" type="slidenum">
              <a:rPr lang="en-GB" smtClean="0"/>
              <a:t>‹#›</a:t>
            </a:fld>
            <a:endParaRPr lang="en-GB"/>
          </a:p>
        </p:txBody>
      </p:sp>
    </p:spTree>
    <p:extLst>
      <p:ext uri="{BB962C8B-B14F-4D97-AF65-F5344CB8AC3E}">
        <p14:creationId xmlns:p14="http://schemas.microsoft.com/office/powerpoint/2010/main" val="64151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49BCA7C-160F-478C-AEEF-1CF5E9F2E62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0F0A45D-461A-4678-A92E-417B3C916A2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635554A-C5D3-4C2C-B7CF-53800234C600}"/>
              </a:ext>
            </a:extLst>
          </p:cNvPr>
          <p:cNvSpPr>
            <a:spLocks noGrp="1"/>
          </p:cNvSpPr>
          <p:nvPr>
            <p:ph type="dt" sz="half" idx="10"/>
          </p:nvPr>
        </p:nvSpPr>
        <p:spPr/>
        <p:txBody>
          <a:bodyPr/>
          <a:lstStyle/>
          <a:p>
            <a:fld id="{2B8E2305-67A6-42C4-AE25-C8C878ADBAC9}" type="datetimeFigureOut">
              <a:rPr lang="en-GB" smtClean="0"/>
              <a:t>17/04/2023</a:t>
            </a:fld>
            <a:endParaRPr lang="en-GB"/>
          </a:p>
        </p:txBody>
      </p:sp>
      <p:sp>
        <p:nvSpPr>
          <p:cNvPr id="5" name="Footer Placeholder 4">
            <a:extLst>
              <a:ext uri="{FF2B5EF4-FFF2-40B4-BE49-F238E27FC236}">
                <a16:creationId xmlns:a16="http://schemas.microsoft.com/office/drawing/2014/main" id="{BFEA3BC5-C10B-4185-BECF-E9FC83FD7BC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4FAC113-9FDA-4E73-A045-5D09E4574895}"/>
              </a:ext>
            </a:extLst>
          </p:cNvPr>
          <p:cNvSpPr>
            <a:spLocks noGrp="1"/>
          </p:cNvSpPr>
          <p:nvPr>
            <p:ph type="sldNum" sz="quarter" idx="12"/>
          </p:nvPr>
        </p:nvSpPr>
        <p:spPr/>
        <p:txBody>
          <a:bodyPr/>
          <a:lstStyle/>
          <a:p>
            <a:fld id="{DE812BE0-A4B9-4074-8C1A-A66FD9438116}" type="slidenum">
              <a:rPr lang="en-GB" smtClean="0"/>
              <a:t>‹#›</a:t>
            </a:fld>
            <a:endParaRPr lang="en-GB"/>
          </a:p>
        </p:txBody>
      </p:sp>
    </p:spTree>
    <p:extLst>
      <p:ext uri="{BB962C8B-B14F-4D97-AF65-F5344CB8AC3E}">
        <p14:creationId xmlns:p14="http://schemas.microsoft.com/office/powerpoint/2010/main" val="40813144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60D4C26-6CAE-4F52-B329-FBBC9892DD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6F9F8A0-C68F-453D-8BDB-3BAEF7ED477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B10A245-77CA-46FE-B556-3AE787BF210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8E2305-67A6-42C4-AE25-C8C878ADBAC9}" type="datetimeFigureOut">
              <a:rPr lang="en-GB" smtClean="0"/>
              <a:t>17/04/2023</a:t>
            </a:fld>
            <a:endParaRPr lang="en-GB"/>
          </a:p>
        </p:txBody>
      </p:sp>
      <p:sp>
        <p:nvSpPr>
          <p:cNvPr id="5" name="Footer Placeholder 4">
            <a:extLst>
              <a:ext uri="{FF2B5EF4-FFF2-40B4-BE49-F238E27FC236}">
                <a16:creationId xmlns:a16="http://schemas.microsoft.com/office/drawing/2014/main" id="{F6E25415-0A45-4801-A12F-5B0EDE61F3E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A5B3FC4-E70C-4307-817B-960A5C8EC5D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812BE0-A4B9-4074-8C1A-A66FD9438116}" type="slidenum">
              <a:rPr lang="en-GB" smtClean="0"/>
              <a:t>‹#›</a:t>
            </a:fld>
            <a:endParaRPr lang="en-GB"/>
          </a:p>
        </p:txBody>
      </p:sp>
    </p:spTree>
    <p:extLst>
      <p:ext uri="{BB962C8B-B14F-4D97-AF65-F5344CB8AC3E}">
        <p14:creationId xmlns:p14="http://schemas.microsoft.com/office/powerpoint/2010/main" val="11419361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video" Target="https://www.youtube.com/embed/rpolpKTWrp4" TargetMode="Externa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hyperlink" Target="https://pixabay.com/en/hungry-emoji-emojis-funny-face-3432567/"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94ADD-1C1C-48A5-BE15-3228D16B2CBF}"/>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8074389E-96D4-445A-B58C-4631E8E104A7}"/>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F8D92A78-490F-4FE8-8FBA-BA8AE3A69DFC}"/>
              </a:ext>
            </a:extLst>
          </p:cNvPr>
          <p:cNvPicPr>
            <a:picLocks noChangeAspect="1"/>
          </p:cNvPicPr>
          <p:nvPr/>
        </p:nvPicPr>
        <p:blipFill>
          <a:blip r:embed="rId3"/>
          <a:stretch>
            <a:fillRect/>
          </a:stretch>
        </p:blipFill>
        <p:spPr>
          <a:xfrm>
            <a:off x="0" y="-53455"/>
            <a:ext cx="12320833" cy="6911455"/>
          </a:xfrm>
          <a:prstGeom prst="rect">
            <a:avLst/>
          </a:prstGeom>
        </p:spPr>
      </p:pic>
      <p:sp>
        <p:nvSpPr>
          <p:cNvPr id="5" name="TextBox 4">
            <a:extLst>
              <a:ext uri="{FF2B5EF4-FFF2-40B4-BE49-F238E27FC236}">
                <a16:creationId xmlns:a16="http://schemas.microsoft.com/office/drawing/2014/main" id="{6F16852C-BEB0-499D-8B36-8F12479879B0}"/>
              </a:ext>
            </a:extLst>
          </p:cNvPr>
          <p:cNvSpPr txBox="1"/>
          <p:nvPr/>
        </p:nvSpPr>
        <p:spPr>
          <a:xfrm>
            <a:off x="3677970" y="569949"/>
            <a:ext cx="7720552" cy="2308324"/>
          </a:xfrm>
          <a:prstGeom prst="rect">
            <a:avLst/>
          </a:prstGeom>
          <a:noFill/>
        </p:spPr>
        <p:txBody>
          <a:bodyPr wrap="square" rtlCol="0">
            <a:spAutoFit/>
          </a:bodyPr>
          <a:lstStyle/>
          <a:p>
            <a:pPr algn="ctr"/>
            <a:r>
              <a:rPr lang="en-GB" sz="72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Anxiety</a:t>
            </a:r>
          </a:p>
          <a:p>
            <a:pPr algn="ctr"/>
            <a:r>
              <a:rPr lang="en-GB" sz="72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Parent Workshop</a:t>
            </a:r>
          </a:p>
        </p:txBody>
      </p:sp>
      <p:pic>
        <p:nvPicPr>
          <p:cNvPr id="7" name="Picture 6">
            <a:extLst>
              <a:ext uri="{FF2B5EF4-FFF2-40B4-BE49-F238E27FC236}">
                <a16:creationId xmlns:a16="http://schemas.microsoft.com/office/drawing/2014/main" id="{1B1A5743-3816-4362-8391-877E720D43B5}"/>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605044" y="121788"/>
            <a:ext cx="1586956" cy="640734"/>
          </a:xfrm>
          <a:prstGeom prst="rect">
            <a:avLst/>
          </a:prstGeom>
        </p:spPr>
      </p:pic>
      <p:sp>
        <p:nvSpPr>
          <p:cNvPr id="8" name="TextBox 7">
            <a:extLst>
              <a:ext uri="{FF2B5EF4-FFF2-40B4-BE49-F238E27FC236}">
                <a16:creationId xmlns:a16="http://schemas.microsoft.com/office/drawing/2014/main" id="{40D3CB8A-13A1-4DA9-B877-E13461F51F5D}"/>
              </a:ext>
            </a:extLst>
          </p:cNvPr>
          <p:cNvSpPr txBox="1"/>
          <p:nvPr/>
        </p:nvSpPr>
        <p:spPr>
          <a:xfrm>
            <a:off x="3360158" y="3709898"/>
            <a:ext cx="5895031" cy="1200329"/>
          </a:xfrm>
          <a:prstGeom prst="rect">
            <a:avLst/>
          </a:prstGeom>
          <a:noFill/>
        </p:spPr>
        <p:txBody>
          <a:bodyPr wrap="square" rtlCol="0">
            <a:spAutoFit/>
          </a:bodyPr>
          <a:lstStyle/>
          <a:p>
            <a:pPr algn="ctr"/>
            <a:r>
              <a:rPr lang="en-GB" sz="2400" dirty="0">
                <a:solidFill>
                  <a:schemeClr val="accent4"/>
                </a:solidFill>
                <a:latin typeface="Arial Black" panose="020B0A04020102020204" pitchFamily="34" charset="0"/>
                <a:ea typeface="Yu Gothic UI Semilight" panose="020B0400000000000000" pitchFamily="34" charset="-128"/>
                <a:cs typeface="MV Boli" panose="02000500030200090000" pitchFamily="2" charset="0"/>
              </a:rPr>
              <a:t>EMHPs and CWPs as part of the West Hampshire Mental Health Support Teams</a:t>
            </a:r>
            <a:endParaRPr lang="en-GB" sz="800" dirty="0">
              <a:solidFill>
                <a:schemeClr val="accent4"/>
              </a:solidFill>
              <a:latin typeface="Arial Black" panose="020B0A04020102020204" pitchFamily="34" charset="0"/>
              <a:ea typeface="Yu Gothic UI Semilight" panose="020B0400000000000000" pitchFamily="34" charset="-128"/>
              <a:cs typeface="MV Boli" panose="02000500030200090000" pitchFamily="2" charset="0"/>
            </a:endParaRPr>
          </a:p>
        </p:txBody>
      </p:sp>
    </p:spTree>
    <p:extLst>
      <p:ext uri="{BB962C8B-B14F-4D97-AF65-F5344CB8AC3E}">
        <p14:creationId xmlns:p14="http://schemas.microsoft.com/office/powerpoint/2010/main" val="42141755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95D4EF-44C0-4F69-A41E-094820EDDBC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A7C5DEA-6EB1-4AA4-9054-37DD3B08F5B0}"/>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591FED06-4BEE-4BD0-8E24-99A2DC6268C3}"/>
              </a:ext>
            </a:extLst>
          </p:cNvPr>
          <p:cNvPicPr>
            <a:picLocks noChangeAspect="1"/>
          </p:cNvPicPr>
          <p:nvPr/>
        </p:nvPicPr>
        <p:blipFill>
          <a:blip r:embed="rId2"/>
          <a:stretch>
            <a:fillRect/>
          </a:stretch>
        </p:blipFill>
        <p:spPr>
          <a:xfrm>
            <a:off x="-1" y="0"/>
            <a:ext cx="12273699" cy="6919974"/>
          </a:xfrm>
          <a:prstGeom prst="rect">
            <a:avLst/>
          </a:prstGeom>
        </p:spPr>
      </p:pic>
      <p:sp>
        <p:nvSpPr>
          <p:cNvPr id="5" name="TextBox 4">
            <a:extLst>
              <a:ext uri="{FF2B5EF4-FFF2-40B4-BE49-F238E27FC236}">
                <a16:creationId xmlns:a16="http://schemas.microsoft.com/office/drawing/2014/main" id="{3672E6A2-2820-420A-9174-837BC0F636F3}"/>
              </a:ext>
            </a:extLst>
          </p:cNvPr>
          <p:cNvSpPr txBox="1"/>
          <p:nvPr/>
        </p:nvSpPr>
        <p:spPr>
          <a:xfrm>
            <a:off x="3442353" y="681037"/>
            <a:ext cx="8157328" cy="1323439"/>
          </a:xfrm>
          <a:prstGeom prst="rect">
            <a:avLst/>
          </a:prstGeom>
          <a:noFill/>
        </p:spPr>
        <p:txBody>
          <a:bodyPr wrap="square" rtlCol="0">
            <a:spAutoFit/>
          </a:bodyPr>
          <a:lstStyle/>
          <a:p>
            <a:pPr algn="ctr"/>
            <a:r>
              <a:rPr lang="en-GB" sz="80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Agenda</a:t>
            </a:r>
          </a:p>
        </p:txBody>
      </p:sp>
      <p:sp>
        <p:nvSpPr>
          <p:cNvPr id="6" name="TextBox 5">
            <a:extLst>
              <a:ext uri="{FF2B5EF4-FFF2-40B4-BE49-F238E27FC236}">
                <a16:creationId xmlns:a16="http://schemas.microsoft.com/office/drawing/2014/main" id="{836AC5D7-E5C6-422B-97E6-F6B516CC5262}"/>
              </a:ext>
            </a:extLst>
          </p:cNvPr>
          <p:cNvSpPr txBox="1"/>
          <p:nvPr/>
        </p:nvSpPr>
        <p:spPr>
          <a:xfrm>
            <a:off x="5200847" y="2102682"/>
            <a:ext cx="6612902" cy="3416320"/>
          </a:xfrm>
          <a:prstGeom prst="rect">
            <a:avLst/>
          </a:prstGeom>
          <a:noFill/>
        </p:spPr>
        <p:txBody>
          <a:bodyPr wrap="square" rtlCol="0">
            <a:spAutoFit/>
          </a:bodyPr>
          <a:lstStyle/>
          <a:p>
            <a:pPr marL="457200" indent="-457200">
              <a:buFont typeface="+mj-lt"/>
              <a:buAutoNum type="arabicPeriod"/>
            </a:pPr>
            <a:r>
              <a:rPr lang="en-GB" sz="24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Welcome</a:t>
            </a:r>
          </a:p>
          <a:p>
            <a:pPr marL="457200" indent="-457200">
              <a:buFont typeface="+mj-lt"/>
              <a:buAutoNum type="arabicPeriod"/>
            </a:pPr>
            <a:r>
              <a:rPr lang="en-GB" sz="24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What is anxiety?</a:t>
            </a:r>
          </a:p>
          <a:p>
            <a:pPr marL="457200" indent="-457200">
              <a:buFont typeface="+mj-lt"/>
              <a:buAutoNum type="arabicPeriod"/>
            </a:pPr>
            <a:r>
              <a:rPr lang="en-GB" sz="24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When &amp; why does anxiety become a problem?</a:t>
            </a:r>
          </a:p>
          <a:p>
            <a:pPr marL="457200" indent="-457200">
              <a:buFont typeface="+mj-lt"/>
              <a:buAutoNum type="arabicPeriod"/>
            </a:pPr>
            <a:r>
              <a:rPr lang="en-GB" sz="24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Anxiety disorders</a:t>
            </a:r>
          </a:p>
          <a:p>
            <a:pPr marL="457200" indent="-457200">
              <a:buFont typeface="+mj-lt"/>
              <a:buAutoNum type="arabicPeriod"/>
            </a:pPr>
            <a:r>
              <a:rPr lang="en-GB" sz="24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Causes of anxiety</a:t>
            </a:r>
          </a:p>
          <a:p>
            <a:pPr marL="457200" indent="-457200">
              <a:buFont typeface="+mj-lt"/>
              <a:buAutoNum type="arabicPeriod"/>
            </a:pPr>
            <a:r>
              <a:rPr lang="en-GB" sz="24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Maintenance of anxiety</a:t>
            </a:r>
          </a:p>
          <a:p>
            <a:pPr marL="457200" indent="-457200">
              <a:buFont typeface="+mj-lt"/>
              <a:buAutoNum type="arabicPeriod"/>
            </a:pPr>
            <a:r>
              <a:rPr lang="en-GB" sz="24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How to help your child</a:t>
            </a:r>
          </a:p>
          <a:p>
            <a:pPr marL="457200" indent="-457200">
              <a:buFont typeface="+mj-lt"/>
              <a:buAutoNum type="arabicPeriod"/>
            </a:pPr>
            <a:r>
              <a:rPr lang="en-GB" sz="24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Helpful resources</a:t>
            </a:r>
          </a:p>
          <a:p>
            <a:pPr marL="457200" indent="-457200">
              <a:buFont typeface="+mj-lt"/>
              <a:buAutoNum type="arabicPeriod"/>
            </a:pPr>
            <a:r>
              <a:rPr lang="en-GB" sz="24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Time for questions</a:t>
            </a:r>
          </a:p>
        </p:txBody>
      </p:sp>
    </p:spTree>
    <p:extLst>
      <p:ext uri="{BB962C8B-B14F-4D97-AF65-F5344CB8AC3E}">
        <p14:creationId xmlns:p14="http://schemas.microsoft.com/office/powerpoint/2010/main" val="38828074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6ED8DE-EB2B-432E-874E-E13409FE0A8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2A290A6-C2CC-4807-ADF6-37103B69E9A1}"/>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8A6D6E93-BBD5-4FDC-AD18-2F6D11E83088}"/>
              </a:ext>
            </a:extLst>
          </p:cNvPr>
          <p:cNvPicPr>
            <a:picLocks noChangeAspect="1"/>
          </p:cNvPicPr>
          <p:nvPr/>
        </p:nvPicPr>
        <p:blipFill>
          <a:blip r:embed="rId3"/>
          <a:stretch>
            <a:fillRect/>
          </a:stretch>
        </p:blipFill>
        <p:spPr>
          <a:xfrm>
            <a:off x="0" y="-1"/>
            <a:ext cx="12192000" cy="6867407"/>
          </a:xfrm>
          <a:prstGeom prst="rect">
            <a:avLst/>
          </a:prstGeom>
        </p:spPr>
      </p:pic>
      <p:sp>
        <p:nvSpPr>
          <p:cNvPr id="5" name="TextBox 4">
            <a:extLst>
              <a:ext uri="{FF2B5EF4-FFF2-40B4-BE49-F238E27FC236}">
                <a16:creationId xmlns:a16="http://schemas.microsoft.com/office/drawing/2014/main" id="{8E833AF4-95B0-4157-9F9A-AE0237385F24}"/>
              </a:ext>
            </a:extLst>
          </p:cNvPr>
          <p:cNvSpPr txBox="1"/>
          <p:nvPr/>
        </p:nvSpPr>
        <p:spPr>
          <a:xfrm>
            <a:off x="4265628" y="937012"/>
            <a:ext cx="7720552" cy="1323439"/>
          </a:xfrm>
          <a:prstGeom prst="rect">
            <a:avLst/>
          </a:prstGeom>
          <a:noFill/>
        </p:spPr>
        <p:txBody>
          <a:bodyPr wrap="square" rtlCol="0">
            <a:spAutoFit/>
          </a:bodyPr>
          <a:lstStyle/>
          <a:p>
            <a:pPr algn="ctr"/>
            <a:r>
              <a:rPr lang="en-GB" sz="8000" b="1" dirty="0">
                <a:solidFill>
                  <a:schemeClr val="bg1"/>
                </a:solidFill>
                <a:latin typeface="MV Boli" panose="02000500030200090000" pitchFamily="2" charset="0"/>
                <a:ea typeface="Segoe UI Black" panose="020B0A02040204020203" pitchFamily="34" charset="0"/>
                <a:cs typeface="MV Boli" panose="02000500030200090000" pitchFamily="2" charset="0"/>
              </a:rPr>
              <a:t>Ground Rules</a:t>
            </a:r>
          </a:p>
        </p:txBody>
      </p:sp>
      <p:sp>
        <p:nvSpPr>
          <p:cNvPr id="7" name="TextBox 6">
            <a:extLst>
              <a:ext uri="{FF2B5EF4-FFF2-40B4-BE49-F238E27FC236}">
                <a16:creationId xmlns:a16="http://schemas.microsoft.com/office/drawing/2014/main" id="{D4D69C90-0B78-422C-8322-C4056CE0DBAE}"/>
              </a:ext>
            </a:extLst>
          </p:cNvPr>
          <p:cNvSpPr txBox="1"/>
          <p:nvPr/>
        </p:nvSpPr>
        <p:spPr>
          <a:xfrm>
            <a:off x="5373278" y="2830215"/>
            <a:ext cx="6612902" cy="1938992"/>
          </a:xfrm>
          <a:prstGeom prst="rect">
            <a:avLst/>
          </a:prstGeom>
          <a:noFill/>
        </p:spPr>
        <p:txBody>
          <a:bodyPr wrap="square" rtlCol="0">
            <a:spAutoFit/>
          </a:bodyPr>
          <a:lstStyle/>
          <a:p>
            <a:pPr marL="444500" lvl="0">
              <a:buSzPts val="2000"/>
              <a:buFont typeface="Arial" panose="020B0604020202020204" pitchFamily="34" charset="0"/>
              <a:buChar char="•"/>
            </a:pPr>
            <a:r>
              <a:rPr lang="en-GB" sz="2400" dirty="0">
                <a:solidFill>
                  <a:schemeClr val="bg1"/>
                </a:solidFill>
                <a:latin typeface="Comfortaa"/>
                <a:ea typeface="Comfortaa"/>
                <a:cs typeface="Comfortaa"/>
                <a:sym typeface="Comfortaa"/>
              </a:rPr>
              <a:t> Be kind to yourself</a:t>
            </a:r>
          </a:p>
          <a:p>
            <a:pPr marL="444500" lvl="0">
              <a:buSzPts val="2000"/>
              <a:buFont typeface="Arial" panose="020B0604020202020204" pitchFamily="34" charset="0"/>
              <a:buChar char="•"/>
            </a:pPr>
            <a:r>
              <a:rPr lang="en-GB" sz="2400" dirty="0">
                <a:solidFill>
                  <a:schemeClr val="bg1"/>
                </a:solidFill>
                <a:latin typeface="Comfortaa"/>
                <a:ea typeface="Comfortaa"/>
                <a:cs typeface="Comfortaa"/>
                <a:sym typeface="Comfortaa"/>
              </a:rPr>
              <a:t> Confidentiality - this is a safe space</a:t>
            </a:r>
          </a:p>
          <a:p>
            <a:pPr marL="444500" lvl="0">
              <a:buSzPts val="2000"/>
              <a:buFont typeface="Arial" panose="020B0604020202020204" pitchFamily="34" charset="0"/>
              <a:buChar char="•"/>
            </a:pPr>
            <a:r>
              <a:rPr lang="en-GB" sz="2400" dirty="0">
                <a:solidFill>
                  <a:schemeClr val="bg1"/>
                </a:solidFill>
                <a:latin typeface="Comfortaa"/>
                <a:ea typeface="Comfortaa"/>
                <a:cs typeface="Comfortaa"/>
                <a:sym typeface="Comfortaa"/>
              </a:rPr>
              <a:t> No question is a silly question</a:t>
            </a:r>
          </a:p>
          <a:p>
            <a:pPr marL="444500" lvl="0">
              <a:buSzPts val="2000"/>
              <a:buFont typeface="Arial" panose="020B0604020202020204" pitchFamily="34" charset="0"/>
              <a:buChar char="•"/>
            </a:pPr>
            <a:r>
              <a:rPr lang="en-GB" sz="2400" dirty="0">
                <a:solidFill>
                  <a:schemeClr val="bg1"/>
                </a:solidFill>
                <a:latin typeface="Comfortaa"/>
                <a:ea typeface="Comfortaa"/>
                <a:cs typeface="Comfortaa"/>
                <a:sym typeface="Comfortaa"/>
              </a:rPr>
              <a:t> We show respect to everyone</a:t>
            </a:r>
          </a:p>
          <a:p>
            <a:pPr marL="444500" lvl="0">
              <a:buSzPts val="2000"/>
              <a:buFont typeface="Arial" panose="020B0604020202020204" pitchFamily="34" charset="0"/>
              <a:buChar char="•"/>
            </a:pPr>
            <a:r>
              <a:rPr lang="en-GB" sz="2400" dirty="0">
                <a:solidFill>
                  <a:schemeClr val="bg1"/>
                </a:solidFill>
                <a:latin typeface="Comfortaa"/>
                <a:ea typeface="Comfortaa"/>
                <a:cs typeface="Comfortaa"/>
                <a:sym typeface="Comfortaa"/>
              </a:rPr>
              <a:t> Non-judgemental</a:t>
            </a:r>
          </a:p>
        </p:txBody>
      </p:sp>
    </p:spTree>
    <p:extLst>
      <p:ext uri="{BB962C8B-B14F-4D97-AF65-F5344CB8AC3E}">
        <p14:creationId xmlns:p14="http://schemas.microsoft.com/office/powerpoint/2010/main" val="34965580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B23F0-F73D-421D-8A67-86DC7D30E86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6E78FB8-7C62-490D-9811-9AEC010DA53C}"/>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1E2C31D8-B82F-4FFB-9D5C-73CED084574C}"/>
              </a:ext>
            </a:extLst>
          </p:cNvPr>
          <p:cNvPicPr>
            <a:picLocks noChangeAspect="1"/>
          </p:cNvPicPr>
          <p:nvPr/>
        </p:nvPicPr>
        <p:blipFill>
          <a:blip r:embed="rId2"/>
          <a:stretch>
            <a:fillRect/>
          </a:stretch>
        </p:blipFill>
        <p:spPr>
          <a:xfrm>
            <a:off x="0" y="0"/>
            <a:ext cx="12288084" cy="6916192"/>
          </a:xfrm>
          <a:prstGeom prst="rect">
            <a:avLst/>
          </a:prstGeom>
        </p:spPr>
      </p:pic>
      <p:sp>
        <p:nvSpPr>
          <p:cNvPr id="5" name="TextBox 4">
            <a:extLst>
              <a:ext uri="{FF2B5EF4-FFF2-40B4-BE49-F238E27FC236}">
                <a16:creationId xmlns:a16="http://schemas.microsoft.com/office/drawing/2014/main" id="{F23D77C6-9ACF-4103-B092-00D9CD08F8FC}"/>
              </a:ext>
            </a:extLst>
          </p:cNvPr>
          <p:cNvSpPr txBox="1"/>
          <p:nvPr/>
        </p:nvSpPr>
        <p:spPr>
          <a:xfrm>
            <a:off x="1170495" y="1749936"/>
            <a:ext cx="9851010" cy="3416320"/>
          </a:xfrm>
          <a:prstGeom prst="rect">
            <a:avLst/>
          </a:prstGeom>
          <a:noFill/>
        </p:spPr>
        <p:txBody>
          <a:bodyPr wrap="square" rtlCol="0">
            <a:spAutoFit/>
          </a:bodyPr>
          <a:lstStyle/>
          <a:p>
            <a:pPr algn="ctr"/>
            <a:r>
              <a:rPr lang="en-GB" sz="72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What are you hoping to take away from today’s workshop?</a:t>
            </a:r>
          </a:p>
        </p:txBody>
      </p:sp>
    </p:spTree>
    <p:extLst>
      <p:ext uri="{BB962C8B-B14F-4D97-AF65-F5344CB8AC3E}">
        <p14:creationId xmlns:p14="http://schemas.microsoft.com/office/powerpoint/2010/main" val="19165877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B23F0-F73D-421D-8A67-86DC7D30E866}"/>
              </a:ext>
            </a:extLst>
          </p:cNvPr>
          <p:cNvSpPr>
            <a:spLocks noGrp="1"/>
          </p:cNvSpPr>
          <p:nvPr>
            <p:ph type="title"/>
          </p:nvPr>
        </p:nvSpPr>
        <p:spPr/>
        <p:txBody>
          <a:bodyPr/>
          <a:lstStyle/>
          <a:p>
            <a:endParaRPr lang="en-GB"/>
          </a:p>
        </p:txBody>
      </p:sp>
      <p:pic>
        <p:nvPicPr>
          <p:cNvPr id="4" name="Picture 3">
            <a:extLst>
              <a:ext uri="{FF2B5EF4-FFF2-40B4-BE49-F238E27FC236}">
                <a16:creationId xmlns:a16="http://schemas.microsoft.com/office/drawing/2014/main" id="{1E2C31D8-B82F-4FFB-9D5C-73CED084574C}"/>
              </a:ext>
            </a:extLst>
          </p:cNvPr>
          <p:cNvPicPr>
            <a:picLocks noChangeAspect="1"/>
          </p:cNvPicPr>
          <p:nvPr/>
        </p:nvPicPr>
        <p:blipFill>
          <a:blip r:embed="rId3"/>
          <a:stretch>
            <a:fillRect/>
          </a:stretch>
        </p:blipFill>
        <p:spPr>
          <a:xfrm>
            <a:off x="0" y="0"/>
            <a:ext cx="12288084" cy="6916192"/>
          </a:xfrm>
          <a:prstGeom prst="rect">
            <a:avLst/>
          </a:prstGeom>
        </p:spPr>
      </p:pic>
      <p:pic>
        <p:nvPicPr>
          <p:cNvPr id="6" name="Online Media 5">
            <a:hlinkClick r:id="" action="ppaction://media"/>
            <a:extLst>
              <a:ext uri="{FF2B5EF4-FFF2-40B4-BE49-F238E27FC236}">
                <a16:creationId xmlns:a16="http://schemas.microsoft.com/office/drawing/2014/main" id="{9FEEF3C0-67A9-4C26-BE56-0EE52AD9CB14}"/>
              </a:ext>
            </a:extLst>
          </p:cNvPr>
          <p:cNvPicPr>
            <a:picLocks noGrp="1" noRot="1" noChangeAspect="1"/>
          </p:cNvPicPr>
          <p:nvPr>
            <p:ph idx="1"/>
            <a:videoFile r:link="rId1"/>
          </p:nvPr>
        </p:nvPicPr>
        <p:blipFill>
          <a:blip r:embed="rId4"/>
          <a:stretch>
            <a:fillRect/>
          </a:stretch>
        </p:blipFill>
        <p:spPr>
          <a:xfrm>
            <a:off x="2477516" y="1394012"/>
            <a:ext cx="7236968" cy="4069976"/>
          </a:xfrm>
          <a:prstGeom prst="rect">
            <a:avLst/>
          </a:prstGeom>
        </p:spPr>
      </p:pic>
    </p:spTree>
    <p:extLst>
      <p:ext uri="{BB962C8B-B14F-4D97-AF65-F5344CB8AC3E}">
        <p14:creationId xmlns:p14="http://schemas.microsoft.com/office/powerpoint/2010/main" val="11777902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A56A1-E3D5-4DF1-958D-D0FAA816C9E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3AA2903-BFC0-47A2-8775-79CFDD29BDBF}"/>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3DD74F70-F099-4DA3-8616-1A2B6EE1A3DD}"/>
              </a:ext>
            </a:extLst>
          </p:cNvPr>
          <p:cNvPicPr>
            <a:picLocks noChangeAspect="1"/>
          </p:cNvPicPr>
          <p:nvPr/>
        </p:nvPicPr>
        <p:blipFill>
          <a:blip r:embed="rId2"/>
          <a:stretch>
            <a:fillRect/>
          </a:stretch>
        </p:blipFill>
        <p:spPr>
          <a:xfrm>
            <a:off x="0" y="-9427"/>
            <a:ext cx="12292553" cy="6890274"/>
          </a:xfrm>
          <a:prstGeom prst="rect">
            <a:avLst/>
          </a:prstGeom>
        </p:spPr>
      </p:pic>
      <p:sp>
        <p:nvSpPr>
          <p:cNvPr id="5" name="TextBox 4">
            <a:extLst>
              <a:ext uri="{FF2B5EF4-FFF2-40B4-BE49-F238E27FC236}">
                <a16:creationId xmlns:a16="http://schemas.microsoft.com/office/drawing/2014/main" id="{E7ABB26E-2EA6-4F53-A104-04D816395BDA}"/>
              </a:ext>
            </a:extLst>
          </p:cNvPr>
          <p:cNvSpPr txBox="1"/>
          <p:nvPr/>
        </p:nvSpPr>
        <p:spPr>
          <a:xfrm>
            <a:off x="389640" y="971796"/>
            <a:ext cx="5909559" cy="923330"/>
          </a:xfrm>
          <a:prstGeom prst="rect">
            <a:avLst/>
          </a:prstGeom>
          <a:noFill/>
        </p:spPr>
        <p:txBody>
          <a:bodyPr wrap="square" rtlCol="0">
            <a:spAutoFit/>
          </a:bodyPr>
          <a:lstStyle/>
          <a:p>
            <a:r>
              <a:rPr lang="en-GB" sz="5400" b="1" dirty="0">
                <a:solidFill>
                  <a:schemeClr val="bg1"/>
                </a:solidFill>
                <a:latin typeface="MV Boli" panose="02000500030200090000" pitchFamily="2" charset="0"/>
                <a:ea typeface="Segoe UI Black" panose="020B0A02040204020203" pitchFamily="34" charset="0"/>
                <a:cs typeface="MV Boli" panose="02000500030200090000" pitchFamily="2" charset="0"/>
              </a:rPr>
              <a:t>What is anxiety?</a:t>
            </a:r>
          </a:p>
        </p:txBody>
      </p:sp>
      <p:sp>
        <p:nvSpPr>
          <p:cNvPr id="6" name="TextBox 5">
            <a:extLst>
              <a:ext uri="{FF2B5EF4-FFF2-40B4-BE49-F238E27FC236}">
                <a16:creationId xmlns:a16="http://schemas.microsoft.com/office/drawing/2014/main" id="{174ACA7B-36F2-4CF1-9B68-C8B2A2C41DA0}"/>
              </a:ext>
            </a:extLst>
          </p:cNvPr>
          <p:cNvSpPr txBox="1"/>
          <p:nvPr/>
        </p:nvSpPr>
        <p:spPr>
          <a:xfrm>
            <a:off x="389641" y="2784015"/>
            <a:ext cx="6096000" cy="2462213"/>
          </a:xfrm>
          <a:prstGeom prst="rect">
            <a:avLst/>
          </a:prstGeom>
          <a:noFill/>
        </p:spPr>
        <p:txBody>
          <a:bodyPr wrap="square" rtlCol="0">
            <a:spAutoFit/>
          </a:bodyPr>
          <a:lstStyle/>
          <a:p>
            <a:pPr marL="342900" indent="-342900">
              <a:buFont typeface="Arial" panose="020B0604020202020204" pitchFamily="34" charset="0"/>
              <a:buChar char="•"/>
            </a:pPr>
            <a:r>
              <a:rPr lang="en-GB" sz="2200" dirty="0">
                <a:solidFill>
                  <a:srgbClr val="009900"/>
                </a:solidFill>
                <a:latin typeface="Candara Light" panose="020E0502030303020204" pitchFamily="34" charset="0"/>
                <a:ea typeface="Yu Gothic UI Semilight" panose="020B0400000000000000" pitchFamily="34" charset="-128"/>
                <a:cs typeface="MV Boli" panose="02000500030200090000" pitchFamily="2" charset="0"/>
              </a:rPr>
              <a:t>A natural evolutionary response</a:t>
            </a:r>
          </a:p>
          <a:p>
            <a:pPr marL="800100" lvl="1" indent="-342900">
              <a:buFont typeface="Arial" panose="020B0604020202020204" pitchFamily="34" charset="0"/>
              <a:buChar char="•"/>
            </a:pPr>
            <a:r>
              <a:rPr lang="en-GB" sz="2200" dirty="0">
                <a:solidFill>
                  <a:srgbClr val="009900"/>
                </a:solidFill>
                <a:latin typeface="Candara Light" panose="020E0502030303020204" pitchFamily="34" charset="0"/>
                <a:ea typeface="Yu Gothic UI Semilight" panose="020B0400000000000000" pitchFamily="34" charset="-128"/>
                <a:cs typeface="MV Boli" panose="02000500030200090000" pitchFamily="2" charset="0"/>
              </a:rPr>
              <a:t>Fight/Flight/Freeze</a:t>
            </a:r>
          </a:p>
          <a:p>
            <a:pPr marL="342900" indent="-342900">
              <a:buFont typeface="Arial" panose="020B0604020202020204" pitchFamily="34" charset="0"/>
              <a:buChar char="•"/>
            </a:pPr>
            <a:r>
              <a:rPr lang="en-GB" sz="2200" dirty="0">
                <a:solidFill>
                  <a:srgbClr val="009900"/>
                </a:solidFill>
                <a:latin typeface="Candara Light" panose="020E0502030303020204" pitchFamily="34" charset="0"/>
                <a:ea typeface="Yu Gothic UI Semilight" panose="020B0400000000000000" pitchFamily="34" charset="-128"/>
                <a:cs typeface="MV Boli" panose="02000500030200090000" pitchFamily="2" charset="0"/>
              </a:rPr>
              <a:t>Experienced by everyone</a:t>
            </a:r>
          </a:p>
          <a:p>
            <a:pPr marL="342900" indent="-342900">
              <a:buFont typeface="Arial" panose="020B0604020202020204" pitchFamily="34" charset="0"/>
              <a:buChar char="•"/>
            </a:pPr>
            <a:r>
              <a:rPr lang="en-GB" sz="2200" dirty="0">
                <a:solidFill>
                  <a:srgbClr val="009900"/>
                </a:solidFill>
                <a:latin typeface="Candara Light" panose="020E0502030303020204" pitchFamily="34" charset="0"/>
                <a:ea typeface="Yu Gothic UI Semilight" panose="020B0400000000000000" pitchFamily="34" charset="-128"/>
                <a:cs typeface="MV Boli" panose="02000500030200090000" pitchFamily="2" charset="0"/>
              </a:rPr>
              <a:t>It is meant to be helpful</a:t>
            </a:r>
          </a:p>
          <a:p>
            <a:pPr marL="342900" indent="-342900">
              <a:buFont typeface="Arial" panose="020B0604020202020204" pitchFamily="34" charset="0"/>
              <a:buChar char="•"/>
            </a:pPr>
            <a:r>
              <a:rPr lang="en-GB" sz="2200" dirty="0">
                <a:solidFill>
                  <a:srgbClr val="009900"/>
                </a:solidFill>
                <a:latin typeface="Candara Light" panose="020E0502030303020204" pitchFamily="34" charset="0"/>
                <a:ea typeface="Yu Gothic UI Semilight" panose="020B0400000000000000" pitchFamily="34" charset="-128"/>
                <a:cs typeface="MV Boli" panose="02000500030200090000" pitchFamily="2" charset="0"/>
              </a:rPr>
              <a:t>Causes cognitive, physical, emotional, and behavioural responses to anxiety-provoking stimuli</a:t>
            </a:r>
          </a:p>
        </p:txBody>
      </p:sp>
    </p:spTree>
    <p:extLst>
      <p:ext uri="{BB962C8B-B14F-4D97-AF65-F5344CB8AC3E}">
        <p14:creationId xmlns:p14="http://schemas.microsoft.com/office/powerpoint/2010/main" val="4360896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5BD9C9-C306-4187-A600-9E0A64F4911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36DF858-8A23-4C35-816B-E600FB4B9FBF}"/>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1EDF14E6-840E-4781-84DC-17B50129128E}"/>
              </a:ext>
            </a:extLst>
          </p:cNvPr>
          <p:cNvPicPr>
            <a:picLocks noChangeAspect="1"/>
          </p:cNvPicPr>
          <p:nvPr/>
        </p:nvPicPr>
        <p:blipFill>
          <a:blip r:embed="rId2"/>
          <a:stretch>
            <a:fillRect/>
          </a:stretch>
        </p:blipFill>
        <p:spPr>
          <a:xfrm>
            <a:off x="0" y="0"/>
            <a:ext cx="12192000" cy="6878022"/>
          </a:xfrm>
          <a:prstGeom prst="rect">
            <a:avLst/>
          </a:prstGeom>
        </p:spPr>
      </p:pic>
      <p:sp>
        <p:nvSpPr>
          <p:cNvPr id="7" name="TextBox 6">
            <a:extLst>
              <a:ext uri="{FF2B5EF4-FFF2-40B4-BE49-F238E27FC236}">
                <a16:creationId xmlns:a16="http://schemas.microsoft.com/office/drawing/2014/main" id="{B0B717C2-8424-4049-A0EC-0F6CFCC99FE7}"/>
              </a:ext>
            </a:extLst>
          </p:cNvPr>
          <p:cNvSpPr txBox="1"/>
          <p:nvPr/>
        </p:nvSpPr>
        <p:spPr>
          <a:xfrm>
            <a:off x="1438766" y="1307277"/>
            <a:ext cx="2841396" cy="2677656"/>
          </a:xfrm>
          <a:prstGeom prst="rect">
            <a:avLst/>
          </a:prstGeom>
          <a:noFill/>
          <a:ln w="38100">
            <a:solidFill>
              <a:schemeClr val="bg1"/>
            </a:solidFill>
          </a:ln>
        </p:spPr>
        <p:txBody>
          <a:bodyPr wrap="square" rtlCol="0">
            <a:spAutoFit/>
          </a:bodyPr>
          <a:lstStyle/>
          <a:p>
            <a:pPr algn="ctr"/>
            <a:r>
              <a:rPr lang="en-GB" sz="2400" dirty="0">
                <a:solidFill>
                  <a:srgbClr val="2952A3"/>
                </a:solidFill>
                <a:latin typeface="Arial Black" panose="020B0A04020102020204" pitchFamily="34" charset="0"/>
                <a:ea typeface="Yu Gothic UI Semilight" panose="020B0400000000000000" pitchFamily="34" charset="-128"/>
                <a:cs typeface="MV Boli" panose="02000500030200090000" pitchFamily="2" charset="0"/>
              </a:rPr>
              <a:t>Physical</a:t>
            </a:r>
          </a:p>
          <a:p>
            <a:pPr algn="ct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Headache</a:t>
            </a:r>
          </a:p>
          <a:p>
            <a:pPr algn="ct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Tummy ache</a:t>
            </a:r>
          </a:p>
          <a:p>
            <a:pPr algn="ct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Sweaty palms</a:t>
            </a:r>
          </a:p>
          <a:p>
            <a:pPr algn="ct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Heart beating faster</a:t>
            </a:r>
          </a:p>
          <a:p>
            <a:pPr algn="ct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Dry mouth</a:t>
            </a:r>
          </a:p>
          <a:p>
            <a:pPr algn="ct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Feeling sick</a:t>
            </a:r>
          </a:p>
        </p:txBody>
      </p:sp>
      <p:sp>
        <p:nvSpPr>
          <p:cNvPr id="9" name="TextBox 8">
            <a:extLst>
              <a:ext uri="{FF2B5EF4-FFF2-40B4-BE49-F238E27FC236}">
                <a16:creationId xmlns:a16="http://schemas.microsoft.com/office/drawing/2014/main" id="{C9B2BA6A-4E3C-40AF-A7C0-5C1842D9A4C5}"/>
              </a:ext>
            </a:extLst>
          </p:cNvPr>
          <p:cNvSpPr txBox="1"/>
          <p:nvPr/>
        </p:nvSpPr>
        <p:spPr>
          <a:xfrm>
            <a:off x="4975585" y="1307277"/>
            <a:ext cx="2841396" cy="2677656"/>
          </a:xfrm>
          <a:prstGeom prst="rect">
            <a:avLst/>
          </a:prstGeom>
          <a:noFill/>
          <a:ln w="38100">
            <a:solidFill>
              <a:schemeClr val="bg1"/>
            </a:solidFill>
          </a:ln>
        </p:spPr>
        <p:txBody>
          <a:bodyPr wrap="square" rtlCol="0">
            <a:spAutoFit/>
          </a:bodyPr>
          <a:lstStyle/>
          <a:p>
            <a:pPr algn="ctr"/>
            <a:r>
              <a:rPr lang="en-GB" sz="2400" dirty="0">
                <a:solidFill>
                  <a:srgbClr val="2952A3"/>
                </a:solidFill>
                <a:latin typeface="Arial Black" panose="020B0A04020102020204" pitchFamily="34" charset="0"/>
                <a:ea typeface="Yu Gothic UI Semilight" panose="020B0400000000000000" pitchFamily="34" charset="-128"/>
                <a:cs typeface="MV Boli" panose="02000500030200090000" pitchFamily="2" charset="0"/>
              </a:rPr>
              <a:t>Behavioural </a:t>
            </a: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Avoidance</a:t>
            </a:r>
          </a:p>
          <a:p>
            <a:pPr algn="ct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Being quiet/withdrawn</a:t>
            </a:r>
          </a:p>
          <a:p>
            <a:pPr algn="ct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Being more chatty</a:t>
            </a:r>
          </a:p>
          <a:p>
            <a:pPr algn="ct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“Acting up”</a:t>
            </a:r>
          </a:p>
          <a:p>
            <a:pPr algn="ct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Crying</a:t>
            </a:r>
          </a:p>
        </p:txBody>
      </p:sp>
      <p:sp>
        <p:nvSpPr>
          <p:cNvPr id="10" name="TextBox 9">
            <a:extLst>
              <a:ext uri="{FF2B5EF4-FFF2-40B4-BE49-F238E27FC236}">
                <a16:creationId xmlns:a16="http://schemas.microsoft.com/office/drawing/2014/main" id="{E6CA2DBC-DF5B-42B3-B460-50B2A9BA66E9}"/>
              </a:ext>
            </a:extLst>
          </p:cNvPr>
          <p:cNvSpPr txBox="1"/>
          <p:nvPr/>
        </p:nvSpPr>
        <p:spPr>
          <a:xfrm>
            <a:off x="3254604" y="4119870"/>
            <a:ext cx="2841396" cy="2677656"/>
          </a:xfrm>
          <a:prstGeom prst="rect">
            <a:avLst/>
          </a:prstGeom>
          <a:noFill/>
          <a:ln w="38100">
            <a:solidFill>
              <a:schemeClr val="bg1"/>
            </a:solidFill>
          </a:ln>
        </p:spPr>
        <p:txBody>
          <a:bodyPr wrap="square" rtlCol="0">
            <a:spAutoFit/>
          </a:bodyPr>
          <a:lstStyle/>
          <a:p>
            <a:pPr algn="ctr"/>
            <a:r>
              <a:rPr lang="en-GB" sz="2400" dirty="0">
                <a:solidFill>
                  <a:srgbClr val="2952A3"/>
                </a:solidFill>
                <a:latin typeface="Arial Black" panose="020B0A04020102020204" pitchFamily="34" charset="0"/>
                <a:ea typeface="Yu Gothic UI Semilight" panose="020B0400000000000000" pitchFamily="34" charset="-128"/>
                <a:cs typeface="MV Boli" panose="02000500030200090000" pitchFamily="2" charset="0"/>
              </a:rPr>
              <a:t>Emotional</a:t>
            </a:r>
          </a:p>
          <a:p>
            <a:pPr algn="ctr"/>
            <a:r>
              <a:rPr lang="en-GB" sz="24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Worried</a:t>
            </a:r>
          </a:p>
          <a:p>
            <a:pPr algn="ctr"/>
            <a:r>
              <a:rPr lang="en-GB" sz="24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Upset</a:t>
            </a:r>
          </a:p>
          <a:p>
            <a:pPr algn="ctr"/>
            <a:r>
              <a:rPr lang="en-GB" sz="24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Stressed</a:t>
            </a:r>
          </a:p>
          <a:p>
            <a:pPr algn="ctr"/>
            <a:r>
              <a:rPr lang="en-GB" sz="24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Angry</a:t>
            </a:r>
          </a:p>
          <a:p>
            <a:pPr algn="ctr"/>
            <a:r>
              <a:rPr lang="en-GB" sz="24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Numb</a:t>
            </a:r>
          </a:p>
          <a:p>
            <a:pPr algn="ctr"/>
            <a:r>
              <a:rPr lang="en-GB" sz="24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Confused</a:t>
            </a:r>
          </a:p>
        </p:txBody>
      </p:sp>
      <p:sp>
        <p:nvSpPr>
          <p:cNvPr id="11" name="TextBox 10">
            <a:extLst>
              <a:ext uri="{FF2B5EF4-FFF2-40B4-BE49-F238E27FC236}">
                <a16:creationId xmlns:a16="http://schemas.microsoft.com/office/drawing/2014/main" id="{85F6D4B3-7615-40A2-8879-B324355853A9}"/>
              </a:ext>
            </a:extLst>
          </p:cNvPr>
          <p:cNvSpPr txBox="1"/>
          <p:nvPr/>
        </p:nvSpPr>
        <p:spPr>
          <a:xfrm>
            <a:off x="6847395" y="4234052"/>
            <a:ext cx="3960305" cy="2308324"/>
          </a:xfrm>
          <a:prstGeom prst="rect">
            <a:avLst/>
          </a:prstGeom>
          <a:noFill/>
          <a:ln w="38100">
            <a:solidFill>
              <a:schemeClr val="bg1"/>
            </a:solidFill>
          </a:ln>
        </p:spPr>
        <p:txBody>
          <a:bodyPr wrap="square" rtlCol="0">
            <a:spAutoFit/>
          </a:bodyPr>
          <a:lstStyle/>
          <a:p>
            <a:pPr algn="ctr"/>
            <a:r>
              <a:rPr lang="en-GB" sz="2400" dirty="0">
                <a:solidFill>
                  <a:srgbClr val="2952A3"/>
                </a:solidFill>
                <a:latin typeface="Arial Black" panose="020B0A04020102020204" pitchFamily="34" charset="0"/>
                <a:ea typeface="Yu Gothic UI Semilight" panose="020B0400000000000000" pitchFamily="34" charset="-128"/>
                <a:cs typeface="MV Boli" panose="02000500030200090000" pitchFamily="2" charset="0"/>
              </a:rPr>
              <a:t>Cognitive</a:t>
            </a:r>
          </a:p>
          <a:p>
            <a:pPr algn="ctr"/>
            <a:r>
              <a:rPr lang="en-GB" sz="24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Worries or negative thoughts about the anxiety-provoking situation, about their ability to cope, or about other peoples’ perceptions</a:t>
            </a:r>
          </a:p>
        </p:txBody>
      </p:sp>
      <p:sp>
        <p:nvSpPr>
          <p:cNvPr id="12" name="TextBox 11">
            <a:extLst>
              <a:ext uri="{FF2B5EF4-FFF2-40B4-BE49-F238E27FC236}">
                <a16:creationId xmlns:a16="http://schemas.microsoft.com/office/drawing/2014/main" id="{F30FFE77-CE5D-4CC3-8DA8-CBD95BD4B95C}"/>
              </a:ext>
            </a:extLst>
          </p:cNvPr>
          <p:cNvSpPr txBox="1"/>
          <p:nvPr/>
        </p:nvSpPr>
        <p:spPr>
          <a:xfrm>
            <a:off x="1910106" y="378937"/>
            <a:ext cx="6001734" cy="830997"/>
          </a:xfrm>
          <a:prstGeom prst="rect">
            <a:avLst/>
          </a:prstGeom>
          <a:noFill/>
        </p:spPr>
        <p:txBody>
          <a:bodyPr wrap="square" rtlCol="0">
            <a:spAutoFit/>
          </a:bodyPr>
          <a:lstStyle/>
          <a:p>
            <a:r>
              <a:rPr lang="en-GB" sz="48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Common Symptoms</a:t>
            </a:r>
          </a:p>
        </p:txBody>
      </p:sp>
    </p:spTree>
    <p:extLst>
      <p:ext uri="{BB962C8B-B14F-4D97-AF65-F5344CB8AC3E}">
        <p14:creationId xmlns:p14="http://schemas.microsoft.com/office/powerpoint/2010/main" val="41574562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55881FB-25D3-4DC9-B417-18B5F4D3CFFD}"/>
              </a:ext>
            </a:extLst>
          </p:cNvPr>
          <p:cNvPicPr>
            <a:picLocks noChangeAspect="1"/>
          </p:cNvPicPr>
          <p:nvPr/>
        </p:nvPicPr>
        <p:blipFill rotWithShape="1">
          <a:blip r:embed="rId2"/>
          <a:srcRect l="34203" t="26620" r="34313" b="11063"/>
          <a:stretch/>
        </p:blipFill>
        <p:spPr>
          <a:xfrm>
            <a:off x="2915697" y="0"/>
            <a:ext cx="6360606" cy="7081853"/>
          </a:xfrm>
          <a:prstGeom prst="rect">
            <a:avLst/>
          </a:prstGeom>
        </p:spPr>
      </p:pic>
    </p:spTree>
    <p:extLst>
      <p:ext uri="{BB962C8B-B14F-4D97-AF65-F5344CB8AC3E}">
        <p14:creationId xmlns:p14="http://schemas.microsoft.com/office/powerpoint/2010/main" val="2625943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29B196-B747-4D6F-B1D9-B2C2EA96220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11C1FFC-FE5A-4524-892B-82768CF08796}"/>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D1BB8FB7-566A-4CCF-9195-51BCCF813688}"/>
              </a:ext>
            </a:extLst>
          </p:cNvPr>
          <p:cNvPicPr>
            <a:picLocks noChangeAspect="1"/>
          </p:cNvPicPr>
          <p:nvPr/>
        </p:nvPicPr>
        <p:blipFill>
          <a:blip r:embed="rId3"/>
          <a:stretch>
            <a:fillRect/>
          </a:stretch>
        </p:blipFill>
        <p:spPr>
          <a:xfrm>
            <a:off x="0" y="-1"/>
            <a:ext cx="12192000" cy="6883341"/>
          </a:xfrm>
          <a:prstGeom prst="rect">
            <a:avLst/>
          </a:prstGeom>
        </p:spPr>
      </p:pic>
      <p:sp>
        <p:nvSpPr>
          <p:cNvPr id="5" name="TextBox 4">
            <a:extLst>
              <a:ext uri="{FF2B5EF4-FFF2-40B4-BE49-F238E27FC236}">
                <a16:creationId xmlns:a16="http://schemas.microsoft.com/office/drawing/2014/main" id="{643FA714-B7CD-43CB-9FDE-03C0232565C8}"/>
              </a:ext>
            </a:extLst>
          </p:cNvPr>
          <p:cNvSpPr txBox="1"/>
          <p:nvPr/>
        </p:nvSpPr>
        <p:spPr>
          <a:xfrm>
            <a:off x="1071513" y="365125"/>
            <a:ext cx="10048973" cy="1569660"/>
          </a:xfrm>
          <a:prstGeom prst="rect">
            <a:avLst/>
          </a:prstGeom>
          <a:noFill/>
        </p:spPr>
        <p:txBody>
          <a:bodyPr wrap="square" rtlCol="0">
            <a:spAutoFit/>
          </a:bodyPr>
          <a:lstStyle/>
          <a:p>
            <a:pPr algn="ctr"/>
            <a:r>
              <a:rPr lang="en-GB" sz="48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If anxiety is so useful then why does it become a problem?</a:t>
            </a:r>
          </a:p>
        </p:txBody>
      </p:sp>
      <p:sp>
        <p:nvSpPr>
          <p:cNvPr id="7" name="TextBox 6">
            <a:extLst>
              <a:ext uri="{FF2B5EF4-FFF2-40B4-BE49-F238E27FC236}">
                <a16:creationId xmlns:a16="http://schemas.microsoft.com/office/drawing/2014/main" id="{70095335-062F-4831-BEAF-D588D7CB7ECE}"/>
              </a:ext>
            </a:extLst>
          </p:cNvPr>
          <p:cNvSpPr txBox="1"/>
          <p:nvPr/>
        </p:nvSpPr>
        <p:spPr>
          <a:xfrm>
            <a:off x="765338" y="1923802"/>
            <a:ext cx="7695546" cy="4154984"/>
          </a:xfrm>
          <a:prstGeom prst="rect">
            <a:avLst/>
          </a:prstGeom>
          <a:noFill/>
        </p:spPr>
        <p:txBody>
          <a:bodyPr wrap="square" rtlCol="0">
            <a:spAutoFit/>
          </a:bodyPr>
          <a:lstStyle/>
          <a:p>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Why?</a:t>
            </a:r>
          </a:p>
          <a:p>
            <a:pPr marL="342900" indent="-342900">
              <a:buFont typeface="Arial" panose="020B0604020202020204" pitchFamily="34" charset="0"/>
              <a:buChar char="•"/>
            </a:pP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The cognitive, physical, emotional, and behavioural responses to anxiety make the anxiety feel worse, and we feel unable to cope.</a:t>
            </a:r>
          </a:p>
          <a:p>
            <a:pPr marL="342900" indent="-342900">
              <a:buFont typeface="Arial" panose="020B0604020202020204" pitchFamily="34" charset="0"/>
              <a:buChar char="•"/>
            </a:pP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Anxiety has not evolved as fast as the world around us.</a:t>
            </a:r>
          </a:p>
          <a:p>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When?</a:t>
            </a:r>
          </a:p>
          <a:p>
            <a:pPr marL="342900" indent="-342900">
              <a:buFont typeface="Arial" panose="020B0604020202020204" pitchFamily="34" charset="0"/>
              <a:buChar char="•"/>
            </a:pP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When it is affecting daily functioning, and self-management has not helped</a:t>
            </a:r>
          </a:p>
          <a:p>
            <a:pPr marL="342900" indent="-342900">
              <a:buFont typeface="Arial" panose="020B0604020202020204" pitchFamily="34" charset="0"/>
              <a:buChar char="•"/>
            </a:pP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When social life, school attainment, and overall wellbeing is being impacted</a:t>
            </a:r>
          </a:p>
          <a:p>
            <a:pPr marL="342900" indent="-342900">
              <a:buFont typeface="Arial" panose="020B0604020202020204" pitchFamily="34" charset="0"/>
              <a:buChar char="•"/>
            </a:pPr>
            <a:endPar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p:txBody>
      </p:sp>
    </p:spTree>
    <p:extLst>
      <p:ext uri="{BB962C8B-B14F-4D97-AF65-F5344CB8AC3E}">
        <p14:creationId xmlns:p14="http://schemas.microsoft.com/office/powerpoint/2010/main" val="38215686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B23F0-F73D-421D-8A67-86DC7D30E86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6E78FB8-7C62-490D-9811-9AEC010DA53C}"/>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1E2C31D8-B82F-4FFB-9D5C-73CED084574C}"/>
              </a:ext>
            </a:extLst>
          </p:cNvPr>
          <p:cNvPicPr>
            <a:picLocks noChangeAspect="1"/>
          </p:cNvPicPr>
          <p:nvPr/>
        </p:nvPicPr>
        <p:blipFill>
          <a:blip r:embed="rId2"/>
          <a:stretch>
            <a:fillRect/>
          </a:stretch>
        </p:blipFill>
        <p:spPr>
          <a:xfrm>
            <a:off x="0" y="0"/>
            <a:ext cx="12288084" cy="6916192"/>
          </a:xfrm>
          <a:prstGeom prst="rect">
            <a:avLst/>
          </a:prstGeom>
        </p:spPr>
      </p:pic>
      <p:sp>
        <p:nvSpPr>
          <p:cNvPr id="5" name="TextBox 4">
            <a:extLst>
              <a:ext uri="{FF2B5EF4-FFF2-40B4-BE49-F238E27FC236}">
                <a16:creationId xmlns:a16="http://schemas.microsoft.com/office/drawing/2014/main" id="{F23D77C6-9ACF-4103-B092-00D9CD08F8FC}"/>
              </a:ext>
            </a:extLst>
          </p:cNvPr>
          <p:cNvSpPr txBox="1"/>
          <p:nvPr/>
        </p:nvSpPr>
        <p:spPr>
          <a:xfrm>
            <a:off x="1170495" y="365125"/>
            <a:ext cx="9851010" cy="830997"/>
          </a:xfrm>
          <a:prstGeom prst="rect">
            <a:avLst/>
          </a:prstGeom>
          <a:noFill/>
        </p:spPr>
        <p:txBody>
          <a:bodyPr wrap="square" rtlCol="0">
            <a:spAutoFit/>
          </a:bodyPr>
          <a:lstStyle/>
          <a:p>
            <a:pPr algn="ctr"/>
            <a:r>
              <a:rPr lang="en-GB" sz="48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Different Types of Anxiety</a:t>
            </a:r>
          </a:p>
        </p:txBody>
      </p:sp>
      <p:sp>
        <p:nvSpPr>
          <p:cNvPr id="6" name="TextBox 5">
            <a:extLst>
              <a:ext uri="{FF2B5EF4-FFF2-40B4-BE49-F238E27FC236}">
                <a16:creationId xmlns:a16="http://schemas.microsoft.com/office/drawing/2014/main" id="{210C8CB4-435A-4CB1-ADC5-D882FC1011BD}"/>
              </a:ext>
            </a:extLst>
          </p:cNvPr>
          <p:cNvSpPr txBox="1"/>
          <p:nvPr/>
        </p:nvSpPr>
        <p:spPr>
          <a:xfrm>
            <a:off x="2956285" y="1290784"/>
            <a:ext cx="6375514" cy="1938992"/>
          </a:xfrm>
          <a:prstGeom prst="rect">
            <a:avLst/>
          </a:prstGeom>
          <a:solidFill>
            <a:srgbClr val="209F70"/>
          </a:solidFill>
          <a:ln w="38100">
            <a:noFill/>
          </a:ln>
        </p:spPr>
        <p:txBody>
          <a:bodyPr wrap="square" rtlCol="0">
            <a:spAutoFit/>
          </a:bodyPr>
          <a:lstStyle/>
          <a:p>
            <a:r>
              <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Anxiety doesn’t come in one shape or form.</a:t>
            </a:r>
          </a:p>
          <a:p>
            <a:pPr marL="342900" indent="-342900">
              <a:buFont typeface="Arial" panose="020B0604020202020204" pitchFamily="34" charset="0"/>
              <a:buChar char="•"/>
            </a:pPr>
            <a:r>
              <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People have individual differences or experiences</a:t>
            </a:r>
          </a:p>
          <a:p>
            <a:pPr marL="342900" indent="-342900">
              <a:buFont typeface="Arial" panose="020B0604020202020204" pitchFamily="34" charset="0"/>
              <a:buChar char="•"/>
            </a:pPr>
            <a:r>
              <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There can be different or interacting causes</a:t>
            </a:r>
          </a:p>
          <a:p>
            <a:pPr marL="342900" indent="-342900">
              <a:buFont typeface="Arial" panose="020B0604020202020204" pitchFamily="34" charset="0"/>
              <a:buChar char="•"/>
            </a:pPr>
            <a:r>
              <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Anxiety can vary in intensity or severity</a:t>
            </a:r>
          </a:p>
          <a:p>
            <a:pPr marL="342900" indent="-342900">
              <a:buFont typeface="Arial" panose="020B0604020202020204" pitchFamily="34" charset="0"/>
              <a:buChar char="•"/>
            </a:pPr>
            <a:r>
              <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People may have different maintenance factors</a:t>
            </a:r>
          </a:p>
          <a:p>
            <a:pPr marL="342900" indent="-342900">
              <a:buFont typeface="Arial" panose="020B0604020202020204" pitchFamily="34" charset="0"/>
              <a:buChar char="•"/>
            </a:pPr>
            <a:r>
              <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There are 7 main types of anxiety disorder…</a:t>
            </a:r>
          </a:p>
        </p:txBody>
      </p:sp>
      <p:sp>
        <p:nvSpPr>
          <p:cNvPr id="7" name="TextBox 6">
            <a:extLst>
              <a:ext uri="{FF2B5EF4-FFF2-40B4-BE49-F238E27FC236}">
                <a16:creationId xmlns:a16="http://schemas.microsoft.com/office/drawing/2014/main" id="{C75565F6-C487-4889-9452-2C345342067D}"/>
              </a:ext>
            </a:extLst>
          </p:cNvPr>
          <p:cNvSpPr txBox="1"/>
          <p:nvPr/>
        </p:nvSpPr>
        <p:spPr>
          <a:xfrm>
            <a:off x="4723344" y="3628224"/>
            <a:ext cx="2841396" cy="400110"/>
          </a:xfrm>
          <a:prstGeom prst="rect">
            <a:avLst/>
          </a:prstGeom>
          <a:noFill/>
          <a:ln w="38100">
            <a:solidFill>
              <a:schemeClr val="bg1"/>
            </a:solidFill>
          </a:ln>
        </p:spPr>
        <p:txBody>
          <a:bodyPr wrap="square" rtlCol="0">
            <a:spAutoFit/>
          </a:bodyPr>
          <a:lstStyle/>
          <a:p>
            <a:pPr algn="ctr"/>
            <a:r>
              <a:rPr lang="en-GB" sz="2000" dirty="0">
                <a:solidFill>
                  <a:schemeClr val="accent4">
                    <a:lumMod val="20000"/>
                    <a:lumOff val="80000"/>
                  </a:schemeClr>
                </a:solidFill>
                <a:latin typeface="Arial Black" panose="020B0A04020102020204" pitchFamily="34" charset="0"/>
                <a:ea typeface="Yu Gothic UI Semilight" panose="020B0400000000000000" pitchFamily="34" charset="-128"/>
                <a:cs typeface="MV Boli" panose="02000500030200090000" pitchFamily="2" charset="0"/>
              </a:rPr>
              <a:t>Separation Anxiety</a:t>
            </a:r>
            <a:endPar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p:txBody>
      </p:sp>
      <p:sp>
        <p:nvSpPr>
          <p:cNvPr id="8" name="TextBox 7">
            <a:extLst>
              <a:ext uri="{FF2B5EF4-FFF2-40B4-BE49-F238E27FC236}">
                <a16:creationId xmlns:a16="http://schemas.microsoft.com/office/drawing/2014/main" id="{5400F25E-2F8F-4369-A146-6873CFC8A8FF}"/>
              </a:ext>
            </a:extLst>
          </p:cNvPr>
          <p:cNvSpPr txBox="1"/>
          <p:nvPr/>
        </p:nvSpPr>
        <p:spPr>
          <a:xfrm>
            <a:off x="1438766" y="3616876"/>
            <a:ext cx="2841396" cy="400110"/>
          </a:xfrm>
          <a:prstGeom prst="rect">
            <a:avLst/>
          </a:prstGeom>
          <a:noFill/>
          <a:ln w="38100">
            <a:solidFill>
              <a:schemeClr val="bg1"/>
            </a:solidFill>
          </a:ln>
        </p:spPr>
        <p:txBody>
          <a:bodyPr wrap="square" rtlCol="0">
            <a:spAutoFit/>
          </a:bodyPr>
          <a:lstStyle/>
          <a:p>
            <a:pPr algn="ctr"/>
            <a:r>
              <a:rPr lang="en-GB" sz="2000" dirty="0">
                <a:solidFill>
                  <a:schemeClr val="accent4">
                    <a:lumMod val="20000"/>
                    <a:lumOff val="80000"/>
                  </a:schemeClr>
                </a:solidFill>
                <a:latin typeface="Arial Black" panose="020B0A04020102020204" pitchFamily="34" charset="0"/>
                <a:ea typeface="Yu Gothic UI Semilight" panose="020B0400000000000000" pitchFamily="34" charset="-128"/>
                <a:cs typeface="MV Boli" panose="02000500030200090000" pitchFamily="2" charset="0"/>
              </a:rPr>
              <a:t>Specific Phobia</a:t>
            </a:r>
            <a:endPar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p:txBody>
      </p:sp>
      <p:sp>
        <p:nvSpPr>
          <p:cNvPr id="9" name="TextBox 8">
            <a:extLst>
              <a:ext uri="{FF2B5EF4-FFF2-40B4-BE49-F238E27FC236}">
                <a16:creationId xmlns:a16="http://schemas.microsoft.com/office/drawing/2014/main" id="{08B3F18D-109F-4447-A4DB-BA3B12882392}"/>
              </a:ext>
            </a:extLst>
          </p:cNvPr>
          <p:cNvSpPr txBox="1"/>
          <p:nvPr/>
        </p:nvSpPr>
        <p:spPr>
          <a:xfrm>
            <a:off x="3098924" y="4413115"/>
            <a:ext cx="2841396" cy="400110"/>
          </a:xfrm>
          <a:prstGeom prst="rect">
            <a:avLst/>
          </a:prstGeom>
          <a:noFill/>
          <a:ln w="38100">
            <a:solidFill>
              <a:schemeClr val="bg1"/>
            </a:solidFill>
          </a:ln>
        </p:spPr>
        <p:txBody>
          <a:bodyPr wrap="square" rtlCol="0">
            <a:spAutoFit/>
          </a:bodyPr>
          <a:lstStyle/>
          <a:p>
            <a:pPr algn="ctr"/>
            <a:r>
              <a:rPr lang="en-GB" sz="2000" dirty="0">
                <a:solidFill>
                  <a:schemeClr val="accent4">
                    <a:lumMod val="20000"/>
                    <a:lumOff val="80000"/>
                  </a:schemeClr>
                </a:solidFill>
                <a:latin typeface="Arial Black" panose="020B0A04020102020204" pitchFamily="34" charset="0"/>
                <a:ea typeface="Yu Gothic UI Semilight" panose="020B0400000000000000" pitchFamily="34" charset="-128"/>
                <a:cs typeface="MV Boli" panose="02000500030200090000" pitchFamily="2" charset="0"/>
              </a:rPr>
              <a:t>Social Anxiety</a:t>
            </a:r>
            <a:endPar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p:txBody>
      </p:sp>
      <p:sp>
        <p:nvSpPr>
          <p:cNvPr id="10" name="TextBox 9">
            <a:extLst>
              <a:ext uri="{FF2B5EF4-FFF2-40B4-BE49-F238E27FC236}">
                <a16:creationId xmlns:a16="http://schemas.microsoft.com/office/drawing/2014/main" id="{A45699F9-97FA-4CE5-B2F0-A1DC2B223F42}"/>
              </a:ext>
            </a:extLst>
          </p:cNvPr>
          <p:cNvSpPr txBox="1"/>
          <p:nvPr/>
        </p:nvSpPr>
        <p:spPr>
          <a:xfrm>
            <a:off x="7900704" y="3628834"/>
            <a:ext cx="2841396" cy="400110"/>
          </a:xfrm>
          <a:prstGeom prst="rect">
            <a:avLst/>
          </a:prstGeom>
          <a:noFill/>
          <a:ln w="38100">
            <a:solidFill>
              <a:schemeClr val="bg1"/>
            </a:solidFill>
          </a:ln>
        </p:spPr>
        <p:txBody>
          <a:bodyPr wrap="square" rtlCol="0">
            <a:spAutoFit/>
          </a:bodyPr>
          <a:lstStyle/>
          <a:p>
            <a:pPr algn="ctr"/>
            <a:r>
              <a:rPr lang="en-GB" sz="2000" dirty="0">
                <a:solidFill>
                  <a:schemeClr val="accent4">
                    <a:lumMod val="20000"/>
                    <a:lumOff val="80000"/>
                  </a:schemeClr>
                </a:solidFill>
                <a:latin typeface="Arial Black" panose="020B0A04020102020204" pitchFamily="34" charset="0"/>
                <a:ea typeface="Yu Gothic UI Semilight" panose="020B0400000000000000" pitchFamily="34" charset="-128"/>
                <a:cs typeface="MV Boli" panose="02000500030200090000" pitchFamily="2" charset="0"/>
              </a:rPr>
              <a:t>Panic Disorder</a:t>
            </a:r>
            <a:endPar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p:txBody>
      </p:sp>
      <p:sp>
        <p:nvSpPr>
          <p:cNvPr id="11" name="TextBox 10">
            <a:extLst>
              <a:ext uri="{FF2B5EF4-FFF2-40B4-BE49-F238E27FC236}">
                <a16:creationId xmlns:a16="http://schemas.microsoft.com/office/drawing/2014/main" id="{0721CDAA-58FC-4823-BC93-CF065F10348F}"/>
              </a:ext>
            </a:extLst>
          </p:cNvPr>
          <p:cNvSpPr txBox="1"/>
          <p:nvPr/>
        </p:nvSpPr>
        <p:spPr>
          <a:xfrm>
            <a:off x="3376882" y="5392012"/>
            <a:ext cx="2841396" cy="1015663"/>
          </a:xfrm>
          <a:prstGeom prst="rect">
            <a:avLst/>
          </a:prstGeom>
          <a:noFill/>
          <a:ln w="38100">
            <a:solidFill>
              <a:schemeClr val="bg1"/>
            </a:solidFill>
          </a:ln>
        </p:spPr>
        <p:txBody>
          <a:bodyPr wrap="square" rtlCol="0">
            <a:spAutoFit/>
          </a:bodyPr>
          <a:lstStyle/>
          <a:p>
            <a:pPr algn="ctr"/>
            <a:r>
              <a:rPr lang="en-GB" sz="2000" dirty="0">
                <a:solidFill>
                  <a:schemeClr val="accent4">
                    <a:lumMod val="20000"/>
                    <a:lumOff val="80000"/>
                  </a:schemeClr>
                </a:solidFill>
                <a:latin typeface="Arial Black" panose="020B0A04020102020204" pitchFamily="34" charset="0"/>
                <a:ea typeface="Yu Gothic UI Semilight" panose="020B0400000000000000" pitchFamily="34" charset="-128"/>
                <a:cs typeface="MV Boli" panose="02000500030200090000" pitchFamily="2" charset="0"/>
              </a:rPr>
              <a:t>Post Traumatic Stress Disorder (PTSD)</a:t>
            </a:r>
            <a:endPar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p:txBody>
      </p:sp>
      <p:sp>
        <p:nvSpPr>
          <p:cNvPr id="12" name="TextBox 11">
            <a:extLst>
              <a:ext uri="{FF2B5EF4-FFF2-40B4-BE49-F238E27FC236}">
                <a16:creationId xmlns:a16="http://schemas.microsoft.com/office/drawing/2014/main" id="{9D890B11-B195-4838-A964-FA7CD8C5E05F}"/>
              </a:ext>
            </a:extLst>
          </p:cNvPr>
          <p:cNvSpPr txBox="1"/>
          <p:nvPr/>
        </p:nvSpPr>
        <p:spPr>
          <a:xfrm>
            <a:off x="6359420" y="4203080"/>
            <a:ext cx="2841396" cy="1015663"/>
          </a:xfrm>
          <a:prstGeom prst="rect">
            <a:avLst/>
          </a:prstGeom>
          <a:noFill/>
          <a:ln w="38100">
            <a:solidFill>
              <a:schemeClr val="bg1"/>
            </a:solidFill>
          </a:ln>
        </p:spPr>
        <p:txBody>
          <a:bodyPr wrap="square" rtlCol="0">
            <a:spAutoFit/>
          </a:bodyPr>
          <a:lstStyle/>
          <a:p>
            <a:pPr algn="ctr"/>
            <a:r>
              <a:rPr lang="en-GB" sz="2000" dirty="0">
                <a:solidFill>
                  <a:schemeClr val="accent4">
                    <a:lumMod val="20000"/>
                    <a:lumOff val="80000"/>
                  </a:schemeClr>
                </a:solidFill>
                <a:latin typeface="Arial Black" panose="020B0A04020102020204" pitchFamily="34" charset="0"/>
                <a:ea typeface="Yu Gothic UI Semilight" panose="020B0400000000000000" pitchFamily="34" charset="-128"/>
                <a:cs typeface="MV Boli" panose="02000500030200090000" pitchFamily="2" charset="0"/>
              </a:rPr>
              <a:t>Obsessive Compulsive Disorder (OCD)</a:t>
            </a:r>
            <a:endPar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p:txBody>
      </p:sp>
      <p:sp>
        <p:nvSpPr>
          <p:cNvPr id="13" name="TextBox 12">
            <a:extLst>
              <a:ext uri="{FF2B5EF4-FFF2-40B4-BE49-F238E27FC236}">
                <a16:creationId xmlns:a16="http://schemas.microsoft.com/office/drawing/2014/main" id="{25F657A6-6398-46B7-806D-4F8FB31250C4}"/>
              </a:ext>
            </a:extLst>
          </p:cNvPr>
          <p:cNvSpPr txBox="1"/>
          <p:nvPr/>
        </p:nvSpPr>
        <p:spPr>
          <a:xfrm>
            <a:off x="6753764" y="5392012"/>
            <a:ext cx="2841396" cy="1015663"/>
          </a:xfrm>
          <a:prstGeom prst="rect">
            <a:avLst/>
          </a:prstGeom>
          <a:noFill/>
          <a:ln w="38100">
            <a:solidFill>
              <a:schemeClr val="bg1"/>
            </a:solidFill>
          </a:ln>
        </p:spPr>
        <p:txBody>
          <a:bodyPr wrap="square" rtlCol="0">
            <a:spAutoFit/>
          </a:bodyPr>
          <a:lstStyle/>
          <a:p>
            <a:pPr algn="ctr"/>
            <a:r>
              <a:rPr lang="en-GB" sz="2000" dirty="0">
                <a:solidFill>
                  <a:schemeClr val="accent4">
                    <a:lumMod val="20000"/>
                    <a:lumOff val="80000"/>
                  </a:schemeClr>
                </a:solidFill>
                <a:latin typeface="Arial Black" panose="020B0A04020102020204" pitchFamily="34" charset="0"/>
                <a:ea typeface="Yu Gothic UI Semilight" panose="020B0400000000000000" pitchFamily="34" charset="-128"/>
                <a:cs typeface="MV Boli" panose="02000500030200090000" pitchFamily="2" charset="0"/>
              </a:rPr>
              <a:t>Generalised Anxiety Disorder (GAD)</a:t>
            </a:r>
            <a:endPar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p:txBody>
      </p:sp>
    </p:spTree>
    <p:extLst>
      <p:ext uri="{BB962C8B-B14F-4D97-AF65-F5344CB8AC3E}">
        <p14:creationId xmlns:p14="http://schemas.microsoft.com/office/powerpoint/2010/main" val="25351729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6ED8DE-EB2B-432E-874E-E13409FE0A8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2A290A6-C2CC-4807-ADF6-37103B69E9A1}"/>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8A6D6E93-BBD5-4FDC-AD18-2F6D11E83088}"/>
              </a:ext>
            </a:extLst>
          </p:cNvPr>
          <p:cNvPicPr>
            <a:picLocks noChangeAspect="1"/>
          </p:cNvPicPr>
          <p:nvPr/>
        </p:nvPicPr>
        <p:blipFill>
          <a:blip r:embed="rId3"/>
          <a:stretch>
            <a:fillRect/>
          </a:stretch>
        </p:blipFill>
        <p:spPr>
          <a:xfrm>
            <a:off x="0" y="-1"/>
            <a:ext cx="12192000" cy="6867407"/>
          </a:xfrm>
          <a:prstGeom prst="rect">
            <a:avLst/>
          </a:prstGeom>
        </p:spPr>
      </p:pic>
      <p:sp>
        <p:nvSpPr>
          <p:cNvPr id="5" name="TextBox 4">
            <a:extLst>
              <a:ext uri="{FF2B5EF4-FFF2-40B4-BE49-F238E27FC236}">
                <a16:creationId xmlns:a16="http://schemas.microsoft.com/office/drawing/2014/main" id="{8E833AF4-95B0-4157-9F9A-AE0237385F24}"/>
              </a:ext>
            </a:extLst>
          </p:cNvPr>
          <p:cNvSpPr txBox="1"/>
          <p:nvPr/>
        </p:nvSpPr>
        <p:spPr>
          <a:xfrm>
            <a:off x="4161933" y="905858"/>
            <a:ext cx="7720552" cy="1569660"/>
          </a:xfrm>
          <a:prstGeom prst="rect">
            <a:avLst/>
          </a:prstGeom>
          <a:noFill/>
        </p:spPr>
        <p:txBody>
          <a:bodyPr wrap="square" rtlCol="0">
            <a:spAutoFit/>
          </a:bodyPr>
          <a:lstStyle/>
          <a:p>
            <a:pPr algn="ctr"/>
            <a:r>
              <a:rPr lang="en-GB" sz="4800" b="1" dirty="0">
                <a:solidFill>
                  <a:schemeClr val="bg1"/>
                </a:solidFill>
                <a:latin typeface="MV Boli" panose="02000500030200090000" pitchFamily="2" charset="0"/>
                <a:ea typeface="Segoe UI Black" panose="020B0A02040204020203" pitchFamily="34" charset="0"/>
                <a:cs typeface="MV Boli" panose="02000500030200090000" pitchFamily="2" charset="0"/>
              </a:rPr>
              <a:t>What makes a child vulnerable to anxiety?</a:t>
            </a:r>
          </a:p>
        </p:txBody>
      </p:sp>
      <p:sp>
        <p:nvSpPr>
          <p:cNvPr id="7" name="TextBox 6">
            <a:extLst>
              <a:ext uri="{FF2B5EF4-FFF2-40B4-BE49-F238E27FC236}">
                <a16:creationId xmlns:a16="http://schemas.microsoft.com/office/drawing/2014/main" id="{D4D69C90-0B78-422C-8322-C4056CE0DBAE}"/>
              </a:ext>
            </a:extLst>
          </p:cNvPr>
          <p:cNvSpPr txBox="1"/>
          <p:nvPr/>
        </p:nvSpPr>
        <p:spPr>
          <a:xfrm>
            <a:off x="5159998" y="2642146"/>
            <a:ext cx="6612902" cy="3046988"/>
          </a:xfrm>
          <a:prstGeom prst="rect">
            <a:avLst/>
          </a:prstGeom>
          <a:noFill/>
        </p:spPr>
        <p:txBody>
          <a:bodyPr wrap="square" rtlCol="0">
            <a:spAutoFit/>
          </a:bodyPr>
          <a:lstStyle/>
          <a:p>
            <a:pPr marL="444500" lvl="0">
              <a:buSzPts val="2000"/>
              <a:buFont typeface="Arial" panose="020B0604020202020204" pitchFamily="34" charset="0"/>
              <a:buChar char="•"/>
            </a:pPr>
            <a:r>
              <a:rPr lang="en-GB" sz="3200" dirty="0">
                <a:solidFill>
                  <a:schemeClr val="bg1"/>
                </a:solidFill>
                <a:latin typeface="Candara Light" panose="020E0502030303020204" pitchFamily="34" charset="0"/>
                <a:ea typeface="Comfortaa"/>
                <a:cs typeface="Comfortaa"/>
                <a:sym typeface="Comfortaa"/>
              </a:rPr>
              <a:t> Life events or experiences</a:t>
            </a:r>
          </a:p>
          <a:p>
            <a:pPr marL="444500" lvl="0">
              <a:buSzPts val="2000"/>
              <a:buFont typeface="Arial" panose="020B0604020202020204" pitchFamily="34" charset="0"/>
              <a:buChar char="•"/>
            </a:pPr>
            <a:r>
              <a:rPr lang="en-GB" sz="3200" dirty="0">
                <a:solidFill>
                  <a:schemeClr val="bg1"/>
                </a:solidFill>
                <a:latin typeface="Candara Light" panose="020E0502030303020204" pitchFamily="34" charset="0"/>
                <a:ea typeface="Comfortaa"/>
                <a:cs typeface="Comfortaa"/>
                <a:sym typeface="Comfortaa"/>
              </a:rPr>
              <a:t> Genes</a:t>
            </a:r>
          </a:p>
          <a:p>
            <a:pPr marL="444500" lvl="0">
              <a:buSzPts val="2000"/>
              <a:buFont typeface="Arial" panose="020B0604020202020204" pitchFamily="34" charset="0"/>
              <a:buChar char="•"/>
            </a:pPr>
            <a:r>
              <a:rPr lang="en-GB" sz="3200" dirty="0">
                <a:solidFill>
                  <a:schemeClr val="bg1"/>
                </a:solidFill>
                <a:latin typeface="Candara Light" panose="020E0502030303020204" pitchFamily="34" charset="0"/>
                <a:ea typeface="Comfortaa"/>
                <a:cs typeface="Comfortaa"/>
                <a:sym typeface="Comfortaa"/>
              </a:rPr>
              <a:t> Learned behaviour</a:t>
            </a:r>
          </a:p>
          <a:p>
            <a:pPr marL="444500" lvl="0">
              <a:buSzPts val="2000"/>
              <a:buFont typeface="Arial" panose="020B0604020202020204" pitchFamily="34" charset="0"/>
              <a:buChar char="•"/>
            </a:pPr>
            <a:r>
              <a:rPr lang="en-GB" sz="3200" dirty="0">
                <a:solidFill>
                  <a:schemeClr val="bg1"/>
                </a:solidFill>
                <a:latin typeface="Candara Light" panose="020E0502030303020204" pitchFamily="34" charset="0"/>
                <a:ea typeface="Comfortaa"/>
                <a:cs typeface="Comfortaa"/>
                <a:sym typeface="Comfortaa"/>
              </a:rPr>
              <a:t> Temporary circumstances</a:t>
            </a:r>
          </a:p>
          <a:p>
            <a:pPr marL="444500" lvl="0">
              <a:buSzPts val="2000"/>
              <a:buFont typeface="Arial" panose="020B0604020202020204" pitchFamily="34" charset="0"/>
              <a:buChar char="•"/>
            </a:pPr>
            <a:endParaRPr lang="en-GB" sz="3200" dirty="0">
              <a:solidFill>
                <a:schemeClr val="bg1"/>
              </a:solidFill>
              <a:latin typeface="Candara Light" panose="020E0502030303020204" pitchFamily="34" charset="0"/>
              <a:ea typeface="Comfortaa"/>
              <a:cs typeface="Comfortaa"/>
              <a:sym typeface="Comfortaa"/>
            </a:endParaRPr>
          </a:p>
          <a:p>
            <a:pPr marL="444500" lvl="0">
              <a:buSzPts val="2000"/>
              <a:buFont typeface="Arial" panose="020B0604020202020204" pitchFamily="34" charset="0"/>
              <a:buChar char="•"/>
            </a:pPr>
            <a:r>
              <a:rPr lang="en-GB" sz="3200" dirty="0">
                <a:solidFill>
                  <a:schemeClr val="bg1"/>
                </a:solidFill>
                <a:latin typeface="Candara Light" panose="020E0502030303020204" pitchFamily="34" charset="0"/>
                <a:ea typeface="Comfortaa"/>
                <a:cs typeface="Comfortaa"/>
                <a:sym typeface="Comfortaa"/>
              </a:rPr>
              <a:t> Or a combination of these</a:t>
            </a:r>
          </a:p>
        </p:txBody>
      </p:sp>
    </p:spTree>
    <p:extLst>
      <p:ext uri="{BB962C8B-B14F-4D97-AF65-F5344CB8AC3E}">
        <p14:creationId xmlns:p14="http://schemas.microsoft.com/office/powerpoint/2010/main" val="38246840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95D4EF-44C0-4F69-A41E-094820EDDBC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A7C5DEA-6EB1-4AA4-9054-37DD3B08F5B0}"/>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591FED06-4BEE-4BD0-8E24-99A2DC6268C3}"/>
              </a:ext>
            </a:extLst>
          </p:cNvPr>
          <p:cNvPicPr>
            <a:picLocks noChangeAspect="1"/>
          </p:cNvPicPr>
          <p:nvPr/>
        </p:nvPicPr>
        <p:blipFill>
          <a:blip r:embed="rId3"/>
          <a:stretch>
            <a:fillRect/>
          </a:stretch>
        </p:blipFill>
        <p:spPr>
          <a:xfrm>
            <a:off x="-1" y="0"/>
            <a:ext cx="12273699" cy="6919974"/>
          </a:xfrm>
          <a:prstGeom prst="rect">
            <a:avLst/>
          </a:prstGeom>
        </p:spPr>
      </p:pic>
      <p:sp>
        <p:nvSpPr>
          <p:cNvPr id="5" name="TextBox 4">
            <a:extLst>
              <a:ext uri="{FF2B5EF4-FFF2-40B4-BE49-F238E27FC236}">
                <a16:creationId xmlns:a16="http://schemas.microsoft.com/office/drawing/2014/main" id="{3672E6A2-2820-420A-9174-837BC0F636F3}"/>
              </a:ext>
            </a:extLst>
          </p:cNvPr>
          <p:cNvSpPr txBox="1"/>
          <p:nvPr/>
        </p:nvSpPr>
        <p:spPr>
          <a:xfrm>
            <a:off x="3627876" y="504308"/>
            <a:ext cx="8157328" cy="1754326"/>
          </a:xfrm>
          <a:prstGeom prst="rect">
            <a:avLst/>
          </a:prstGeom>
          <a:noFill/>
        </p:spPr>
        <p:txBody>
          <a:bodyPr wrap="square" rtlCol="0">
            <a:spAutoFit/>
          </a:bodyPr>
          <a:lstStyle/>
          <a:p>
            <a:pPr algn="ctr"/>
            <a:r>
              <a:rPr lang="en-GB" sz="5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What keeps the </a:t>
            </a:r>
          </a:p>
          <a:p>
            <a:pPr algn="ctr"/>
            <a:r>
              <a:rPr lang="en-GB" sz="5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anxiety going?</a:t>
            </a:r>
          </a:p>
        </p:txBody>
      </p:sp>
      <p:sp>
        <p:nvSpPr>
          <p:cNvPr id="6" name="TextBox 5">
            <a:extLst>
              <a:ext uri="{FF2B5EF4-FFF2-40B4-BE49-F238E27FC236}">
                <a16:creationId xmlns:a16="http://schemas.microsoft.com/office/drawing/2014/main" id="{836AC5D7-E5C6-422B-97E6-F6B516CC5262}"/>
              </a:ext>
            </a:extLst>
          </p:cNvPr>
          <p:cNvSpPr txBox="1"/>
          <p:nvPr/>
        </p:nvSpPr>
        <p:spPr>
          <a:xfrm>
            <a:off x="5200847" y="2250697"/>
            <a:ext cx="6612902" cy="3970318"/>
          </a:xfrm>
          <a:prstGeom prst="rect">
            <a:avLst/>
          </a:prstGeom>
          <a:noFill/>
        </p:spPr>
        <p:txBody>
          <a:bodyPr wrap="square" rtlCol="0">
            <a:spAutoFit/>
          </a:bodyPr>
          <a:lstStyle/>
          <a:p>
            <a:pPr marL="457200" indent="-457200">
              <a:buFont typeface="Arial" panose="020B0604020202020204" pitchFamily="34" charset="0"/>
              <a:buChar char="•"/>
            </a:pPr>
            <a:r>
              <a:rPr lang="en-GB" sz="28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Avoidance</a:t>
            </a:r>
          </a:p>
          <a:p>
            <a:pPr marL="457200" indent="-457200">
              <a:buFont typeface="Arial" panose="020B0604020202020204" pitchFamily="34" charset="0"/>
              <a:buChar char="•"/>
            </a:pPr>
            <a:r>
              <a:rPr lang="en-GB" sz="28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Safety behaviours</a:t>
            </a:r>
          </a:p>
          <a:p>
            <a:pPr marL="457200" indent="-457200">
              <a:buFont typeface="Arial" panose="020B0604020202020204" pitchFamily="34" charset="0"/>
              <a:buChar char="•"/>
            </a:pPr>
            <a:r>
              <a:rPr lang="en-GB" sz="28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Reassurance</a:t>
            </a:r>
          </a:p>
          <a:p>
            <a:pPr marL="457200" indent="-457200">
              <a:buFont typeface="Arial" panose="020B0604020202020204" pitchFamily="34" charset="0"/>
              <a:buChar char="•"/>
            </a:pPr>
            <a:r>
              <a:rPr lang="en-GB" sz="28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Missed opportunities for coping</a:t>
            </a:r>
          </a:p>
          <a:p>
            <a:pPr marL="457200" indent="-457200">
              <a:buFont typeface="Arial" panose="020B0604020202020204" pitchFamily="34" charset="0"/>
              <a:buChar char="•"/>
            </a:pPr>
            <a:r>
              <a:rPr lang="en-GB" sz="28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Other people’s reactions / responses</a:t>
            </a:r>
          </a:p>
          <a:p>
            <a:pPr marL="457200" indent="-457200">
              <a:buFont typeface="Arial" panose="020B0604020202020204" pitchFamily="34" charset="0"/>
              <a:buChar char="•"/>
            </a:pPr>
            <a:r>
              <a:rPr lang="en-GB" sz="28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Lack of confidence – specifically in </a:t>
            </a:r>
            <a:br>
              <a:rPr lang="en-GB" sz="28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br>
            <a:r>
              <a:rPr lang="en-GB" sz="28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their ability to cope</a:t>
            </a:r>
          </a:p>
          <a:p>
            <a:pPr marL="457200" indent="-457200">
              <a:buFont typeface="Arial" panose="020B0604020202020204" pitchFamily="34" charset="0"/>
              <a:buChar char="•"/>
            </a:pPr>
            <a:r>
              <a:rPr lang="en-GB" sz="28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Lack of independence</a:t>
            </a:r>
          </a:p>
          <a:p>
            <a:pPr marL="457200" indent="-457200">
              <a:buFont typeface="Arial" panose="020B0604020202020204" pitchFamily="34" charset="0"/>
              <a:buChar char="•"/>
            </a:pPr>
            <a:r>
              <a:rPr lang="en-GB" sz="28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Worries becoming stuck</a:t>
            </a:r>
          </a:p>
        </p:txBody>
      </p:sp>
    </p:spTree>
    <p:extLst>
      <p:ext uri="{BB962C8B-B14F-4D97-AF65-F5344CB8AC3E}">
        <p14:creationId xmlns:p14="http://schemas.microsoft.com/office/powerpoint/2010/main" val="17195142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See the source image">
            <a:extLst>
              <a:ext uri="{FF2B5EF4-FFF2-40B4-BE49-F238E27FC236}">
                <a16:creationId xmlns:a16="http://schemas.microsoft.com/office/drawing/2014/main" id="{F9B31A2C-4A8D-4FB3-80AB-FD9B0BBF5DF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47775" y="85725"/>
            <a:ext cx="9291280" cy="640715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5FB1B1C7-6099-43AB-B4F8-F5E6BBB95028}"/>
              </a:ext>
            </a:extLst>
          </p:cNvPr>
          <p:cNvSpPr txBox="1"/>
          <p:nvPr/>
        </p:nvSpPr>
        <p:spPr>
          <a:xfrm>
            <a:off x="232247" y="268498"/>
            <a:ext cx="2841396" cy="830997"/>
          </a:xfrm>
          <a:prstGeom prst="rect">
            <a:avLst/>
          </a:prstGeom>
          <a:noFill/>
          <a:ln w="38100">
            <a:solidFill>
              <a:schemeClr val="bg1"/>
            </a:solidFill>
          </a:ln>
        </p:spPr>
        <p:txBody>
          <a:bodyPr wrap="square" rtlCol="0">
            <a:spAutoFit/>
          </a:bodyPr>
          <a:lstStyle/>
          <a:p>
            <a:pPr algn="ctr"/>
            <a:r>
              <a:rPr lang="en-GB" sz="2400" u="sng" dirty="0">
                <a:solidFill>
                  <a:srgbClr val="00B050"/>
                </a:solidFill>
                <a:latin typeface="Arial Black" panose="020B0A04020102020204" pitchFamily="34" charset="0"/>
                <a:ea typeface="Yu Gothic UI Semilight" panose="020B0400000000000000" pitchFamily="34" charset="-128"/>
                <a:cs typeface="MV Boli" panose="02000500030200090000" pitchFamily="2" charset="0"/>
              </a:rPr>
              <a:t>The Cycle of Avoidance</a:t>
            </a:r>
            <a:endParaRPr lang="en-GB" sz="2400" u="sng" dirty="0">
              <a:solidFill>
                <a:srgbClr val="00B050"/>
              </a:solidFill>
              <a:latin typeface="Candara Light" panose="020E0502030303020204" pitchFamily="34" charset="0"/>
              <a:ea typeface="Yu Gothic UI Semilight" panose="020B0400000000000000" pitchFamily="34" charset="-128"/>
              <a:cs typeface="MV Boli" panose="02000500030200090000" pitchFamily="2" charset="0"/>
            </a:endParaRPr>
          </a:p>
        </p:txBody>
      </p:sp>
      <p:sp>
        <p:nvSpPr>
          <p:cNvPr id="12" name="TextBox 11">
            <a:extLst>
              <a:ext uri="{FF2B5EF4-FFF2-40B4-BE49-F238E27FC236}">
                <a16:creationId xmlns:a16="http://schemas.microsoft.com/office/drawing/2014/main" id="{167831BA-924D-479C-9801-0B7D939CB0BA}"/>
              </a:ext>
            </a:extLst>
          </p:cNvPr>
          <p:cNvSpPr txBox="1"/>
          <p:nvPr/>
        </p:nvSpPr>
        <p:spPr>
          <a:xfrm>
            <a:off x="9856638" y="2378910"/>
            <a:ext cx="1932413" cy="1323439"/>
          </a:xfrm>
          <a:prstGeom prst="rect">
            <a:avLst/>
          </a:prstGeom>
          <a:noFill/>
          <a:ln w="38100">
            <a:solidFill>
              <a:schemeClr val="bg1"/>
            </a:solidFill>
          </a:ln>
        </p:spPr>
        <p:txBody>
          <a:bodyPr wrap="square" rtlCol="0">
            <a:spAutoFit/>
          </a:bodyPr>
          <a:lstStyle/>
          <a:p>
            <a:pPr algn="ctr"/>
            <a:r>
              <a:rPr lang="en-GB" sz="1600" dirty="0">
                <a:solidFill>
                  <a:srgbClr val="00B050"/>
                </a:solidFill>
                <a:latin typeface="Arial Black" panose="020B0A04020102020204" pitchFamily="34" charset="0"/>
                <a:ea typeface="Yu Gothic UI Semilight" panose="020B0400000000000000" pitchFamily="34" charset="-128"/>
                <a:cs typeface="MV Boli" panose="02000500030200090000" pitchFamily="2" charset="0"/>
              </a:rPr>
              <a:t>Worry goes unchallenged and we don’t know what to do about it</a:t>
            </a:r>
            <a:endParaRPr lang="en-GB" sz="1600" dirty="0">
              <a:solidFill>
                <a:srgbClr val="00B050"/>
              </a:solidFill>
              <a:latin typeface="Candara Light" panose="020E0502030303020204" pitchFamily="34" charset="0"/>
              <a:ea typeface="Yu Gothic UI Semilight" panose="020B0400000000000000" pitchFamily="34" charset="-128"/>
              <a:cs typeface="MV Boli" panose="02000500030200090000" pitchFamily="2" charset="0"/>
            </a:endParaRPr>
          </a:p>
        </p:txBody>
      </p:sp>
      <p:cxnSp>
        <p:nvCxnSpPr>
          <p:cNvPr id="9" name="Straight Arrow Connector 8">
            <a:extLst>
              <a:ext uri="{FF2B5EF4-FFF2-40B4-BE49-F238E27FC236}">
                <a16:creationId xmlns:a16="http://schemas.microsoft.com/office/drawing/2014/main" id="{32F9C76A-4791-4999-9250-06A4D3CF85E8}"/>
              </a:ext>
            </a:extLst>
          </p:cNvPr>
          <p:cNvCxnSpPr/>
          <p:nvPr/>
        </p:nvCxnSpPr>
        <p:spPr>
          <a:xfrm flipH="1">
            <a:off x="8994913" y="3040629"/>
            <a:ext cx="861725" cy="0"/>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DCBAEC4B-CF83-49BA-8395-4BAF1978D87D}"/>
              </a:ext>
            </a:extLst>
          </p:cNvPr>
          <p:cNvSpPr txBox="1"/>
          <p:nvPr/>
        </p:nvSpPr>
        <p:spPr>
          <a:xfrm>
            <a:off x="9299088" y="4983939"/>
            <a:ext cx="2479934" cy="1569660"/>
          </a:xfrm>
          <a:prstGeom prst="rect">
            <a:avLst/>
          </a:prstGeom>
          <a:noFill/>
          <a:ln w="38100">
            <a:solidFill>
              <a:schemeClr val="bg1"/>
            </a:solidFill>
          </a:ln>
        </p:spPr>
        <p:txBody>
          <a:bodyPr wrap="square" rtlCol="0">
            <a:spAutoFit/>
          </a:bodyPr>
          <a:lstStyle/>
          <a:p>
            <a:pPr algn="ctr"/>
            <a:r>
              <a:rPr lang="en-GB" sz="1600" dirty="0">
                <a:solidFill>
                  <a:srgbClr val="00B050"/>
                </a:solidFill>
                <a:latin typeface="Arial Black" panose="020B0A04020102020204" pitchFamily="34" charset="0"/>
                <a:ea typeface="Yu Gothic UI Semilight" panose="020B0400000000000000" pitchFamily="34" charset="-128"/>
                <a:cs typeface="MV Boli" panose="02000500030200090000" pitchFamily="2" charset="0"/>
              </a:rPr>
              <a:t>Avoidance causes short term relief reinforces the anxiety but eliminates a learning opportunity</a:t>
            </a:r>
            <a:endParaRPr lang="en-GB" sz="1600" dirty="0">
              <a:solidFill>
                <a:srgbClr val="00B050"/>
              </a:solidFill>
              <a:latin typeface="Candara Light" panose="020E0502030303020204" pitchFamily="34" charset="0"/>
              <a:ea typeface="Yu Gothic UI Semilight" panose="020B0400000000000000" pitchFamily="34" charset="-128"/>
              <a:cs typeface="MV Boli" panose="02000500030200090000" pitchFamily="2" charset="0"/>
            </a:endParaRPr>
          </a:p>
        </p:txBody>
      </p:sp>
      <p:cxnSp>
        <p:nvCxnSpPr>
          <p:cNvPr id="16" name="Straight Arrow Connector 15">
            <a:extLst>
              <a:ext uri="{FF2B5EF4-FFF2-40B4-BE49-F238E27FC236}">
                <a16:creationId xmlns:a16="http://schemas.microsoft.com/office/drawing/2014/main" id="{233D78F2-EF49-48C2-8FB1-5C69F33AB78F}"/>
              </a:ext>
            </a:extLst>
          </p:cNvPr>
          <p:cNvCxnSpPr/>
          <p:nvPr/>
        </p:nvCxnSpPr>
        <p:spPr>
          <a:xfrm flipH="1">
            <a:off x="8580783" y="5548602"/>
            <a:ext cx="861725" cy="0"/>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8391D053-0BF3-4D76-A262-E6855475EDCB}"/>
              </a:ext>
            </a:extLst>
          </p:cNvPr>
          <p:cNvSpPr txBox="1"/>
          <p:nvPr/>
        </p:nvSpPr>
        <p:spPr>
          <a:xfrm>
            <a:off x="343224" y="4983939"/>
            <a:ext cx="2479934" cy="1323439"/>
          </a:xfrm>
          <a:prstGeom prst="rect">
            <a:avLst/>
          </a:prstGeom>
          <a:noFill/>
          <a:ln w="38100">
            <a:solidFill>
              <a:schemeClr val="bg1"/>
            </a:solidFill>
          </a:ln>
        </p:spPr>
        <p:txBody>
          <a:bodyPr wrap="square" rtlCol="0">
            <a:spAutoFit/>
          </a:bodyPr>
          <a:lstStyle/>
          <a:p>
            <a:pPr algn="ctr"/>
            <a:r>
              <a:rPr lang="en-GB" sz="1600" dirty="0">
                <a:solidFill>
                  <a:srgbClr val="00B050"/>
                </a:solidFill>
                <a:latin typeface="Arial Black" panose="020B0A04020102020204" pitchFamily="34" charset="0"/>
                <a:ea typeface="Yu Gothic UI Semilight" panose="020B0400000000000000" pitchFamily="34" charset="-128"/>
                <a:cs typeface="MV Boli" panose="02000500030200090000" pitchFamily="2" charset="0"/>
              </a:rPr>
              <a:t>The trigger may never go away, but we can change how we manage our feelings about it</a:t>
            </a:r>
            <a:endParaRPr lang="en-GB" sz="1600" dirty="0">
              <a:solidFill>
                <a:srgbClr val="00B050"/>
              </a:solidFill>
              <a:latin typeface="Candara Light" panose="020E0502030303020204" pitchFamily="34" charset="0"/>
              <a:ea typeface="Yu Gothic UI Semilight" panose="020B0400000000000000" pitchFamily="34" charset="-128"/>
              <a:cs typeface="MV Boli" panose="02000500030200090000" pitchFamily="2" charset="0"/>
            </a:endParaRPr>
          </a:p>
        </p:txBody>
      </p:sp>
      <p:cxnSp>
        <p:nvCxnSpPr>
          <p:cNvPr id="18" name="Straight Arrow Connector 17">
            <a:extLst>
              <a:ext uri="{FF2B5EF4-FFF2-40B4-BE49-F238E27FC236}">
                <a16:creationId xmlns:a16="http://schemas.microsoft.com/office/drawing/2014/main" id="{A33AAC46-4A1F-4BA1-9960-A88544C2E4B7}"/>
              </a:ext>
            </a:extLst>
          </p:cNvPr>
          <p:cNvCxnSpPr>
            <a:cxnSpLocks/>
          </p:cNvCxnSpPr>
          <p:nvPr/>
        </p:nvCxnSpPr>
        <p:spPr>
          <a:xfrm flipV="1">
            <a:off x="1583191" y="4561348"/>
            <a:ext cx="533401" cy="361867"/>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F2F2376A-94FE-4D79-B018-4C9CF560B935}"/>
              </a:ext>
            </a:extLst>
          </p:cNvPr>
          <p:cNvSpPr txBox="1"/>
          <p:nvPr/>
        </p:nvSpPr>
        <p:spPr>
          <a:xfrm>
            <a:off x="213581" y="1964499"/>
            <a:ext cx="2479934" cy="1077218"/>
          </a:xfrm>
          <a:prstGeom prst="rect">
            <a:avLst/>
          </a:prstGeom>
          <a:noFill/>
          <a:ln w="38100">
            <a:solidFill>
              <a:schemeClr val="bg1"/>
            </a:solidFill>
          </a:ln>
        </p:spPr>
        <p:txBody>
          <a:bodyPr wrap="square" rtlCol="0">
            <a:spAutoFit/>
          </a:bodyPr>
          <a:lstStyle/>
          <a:p>
            <a:pPr algn="ctr"/>
            <a:r>
              <a:rPr lang="en-GB" sz="1600" dirty="0">
                <a:solidFill>
                  <a:srgbClr val="00B050"/>
                </a:solidFill>
                <a:latin typeface="Arial Black" panose="020B0A04020102020204" pitchFamily="34" charset="0"/>
                <a:ea typeface="Yu Gothic UI Semilight" panose="020B0400000000000000" pitchFamily="34" charset="-128"/>
                <a:cs typeface="MV Boli" panose="02000500030200090000" pitchFamily="2" charset="0"/>
              </a:rPr>
              <a:t>The anxiety feels worse because we have not learnt to cope with it</a:t>
            </a:r>
            <a:endParaRPr lang="en-GB" sz="1600" dirty="0">
              <a:solidFill>
                <a:srgbClr val="00B050"/>
              </a:solidFill>
              <a:latin typeface="Candara Light" panose="020E0502030303020204" pitchFamily="34" charset="0"/>
              <a:ea typeface="Yu Gothic UI Semilight" panose="020B0400000000000000" pitchFamily="34" charset="-128"/>
              <a:cs typeface="MV Boli" panose="02000500030200090000" pitchFamily="2" charset="0"/>
            </a:endParaRPr>
          </a:p>
        </p:txBody>
      </p:sp>
      <p:cxnSp>
        <p:nvCxnSpPr>
          <p:cNvPr id="22" name="Straight Arrow Connector 21">
            <a:extLst>
              <a:ext uri="{FF2B5EF4-FFF2-40B4-BE49-F238E27FC236}">
                <a16:creationId xmlns:a16="http://schemas.microsoft.com/office/drawing/2014/main" id="{7E3935C8-4944-418F-9655-68BFF918B491}"/>
              </a:ext>
            </a:extLst>
          </p:cNvPr>
          <p:cNvCxnSpPr>
            <a:cxnSpLocks/>
          </p:cNvCxnSpPr>
          <p:nvPr/>
        </p:nvCxnSpPr>
        <p:spPr>
          <a:xfrm flipV="1">
            <a:off x="1849891" y="1889672"/>
            <a:ext cx="843624" cy="14104"/>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23" name="Picture 22">
            <a:extLst>
              <a:ext uri="{FF2B5EF4-FFF2-40B4-BE49-F238E27FC236}">
                <a16:creationId xmlns:a16="http://schemas.microsoft.com/office/drawing/2014/main" id="{0BEE8A93-8EA7-445F-A782-459322186E31}"/>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xmlns="" r:id="rId4"/>
              </a:ext>
            </a:extLst>
          </a:blip>
          <a:stretch>
            <a:fillRect/>
          </a:stretch>
        </p:blipFill>
        <p:spPr>
          <a:xfrm>
            <a:off x="4796135" y="2366788"/>
            <a:ext cx="2194560" cy="2194560"/>
          </a:xfrm>
          <a:prstGeom prst="rect">
            <a:avLst/>
          </a:prstGeom>
        </p:spPr>
      </p:pic>
    </p:spTree>
    <p:extLst>
      <p:ext uri="{BB962C8B-B14F-4D97-AF65-F5344CB8AC3E}">
        <p14:creationId xmlns:p14="http://schemas.microsoft.com/office/powerpoint/2010/main" val="6937335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C8364F-E34F-4186-8354-7F5A31294D1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9F09226-C470-4C1E-AD6B-2413E18A056A}"/>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B1F41A10-0AB5-4DE6-9A30-F8D02F711AA3}"/>
              </a:ext>
            </a:extLst>
          </p:cNvPr>
          <p:cNvPicPr>
            <a:picLocks noChangeAspect="1"/>
          </p:cNvPicPr>
          <p:nvPr/>
        </p:nvPicPr>
        <p:blipFill>
          <a:blip r:embed="rId2"/>
          <a:stretch>
            <a:fillRect/>
          </a:stretch>
        </p:blipFill>
        <p:spPr>
          <a:xfrm>
            <a:off x="0" y="0"/>
            <a:ext cx="12192000" cy="6886222"/>
          </a:xfrm>
          <a:prstGeom prst="rect">
            <a:avLst/>
          </a:prstGeom>
        </p:spPr>
      </p:pic>
      <p:sp>
        <p:nvSpPr>
          <p:cNvPr id="5" name="TextBox 4">
            <a:extLst>
              <a:ext uri="{FF2B5EF4-FFF2-40B4-BE49-F238E27FC236}">
                <a16:creationId xmlns:a16="http://schemas.microsoft.com/office/drawing/2014/main" id="{F8F5AFEC-5248-4569-AEB1-9D59E18F5993}"/>
              </a:ext>
            </a:extLst>
          </p:cNvPr>
          <p:cNvSpPr txBox="1"/>
          <p:nvPr/>
        </p:nvSpPr>
        <p:spPr>
          <a:xfrm>
            <a:off x="6096000" y="2551837"/>
            <a:ext cx="4991100" cy="1754326"/>
          </a:xfrm>
          <a:prstGeom prst="rect">
            <a:avLst/>
          </a:prstGeom>
          <a:noFill/>
        </p:spPr>
        <p:txBody>
          <a:bodyPr wrap="square" rtlCol="0">
            <a:spAutoFit/>
          </a:bodyPr>
          <a:lstStyle/>
          <a:p>
            <a:pPr algn="ctr"/>
            <a:r>
              <a:rPr lang="en-GB" sz="5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How can I help my child?</a:t>
            </a:r>
          </a:p>
        </p:txBody>
      </p:sp>
    </p:spTree>
    <p:extLst>
      <p:ext uri="{BB962C8B-B14F-4D97-AF65-F5344CB8AC3E}">
        <p14:creationId xmlns:p14="http://schemas.microsoft.com/office/powerpoint/2010/main" val="2901095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C8364F-E34F-4186-8354-7F5A31294D1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9F09226-C470-4C1E-AD6B-2413E18A056A}"/>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B1F41A10-0AB5-4DE6-9A30-F8D02F711AA3}"/>
              </a:ext>
            </a:extLst>
          </p:cNvPr>
          <p:cNvPicPr>
            <a:picLocks noChangeAspect="1"/>
          </p:cNvPicPr>
          <p:nvPr/>
        </p:nvPicPr>
        <p:blipFill>
          <a:blip r:embed="rId2"/>
          <a:stretch>
            <a:fillRect/>
          </a:stretch>
        </p:blipFill>
        <p:spPr>
          <a:xfrm>
            <a:off x="0" y="0"/>
            <a:ext cx="12192000" cy="6886222"/>
          </a:xfrm>
          <a:prstGeom prst="rect">
            <a:avLst/>
          </a:prstGeom>
        </p:spPr>
      </p:pic>
      <p:sp>
        <p:nvSpPr>
          <p:cNvPr id="5" name="TextBox 4">
            <a:extLst>
              <a:ext uri="{FF2B5EF4-FFF2-40B4-BE49-F238E27FC236}">
                <a16:creationId xmlns:a16="http://schemas.microsoft.com/office/drawing/2014/main" id="{F8F5AFEC-5248-4569-AEB1-9D59E18F5993}"/>
              </a:ext>
            </a:extLst>
          </p:cNvPr>
          <p:cNvSpPr txBox="1"/>
          <p:nvPr/>
        </p:nvSpPr>
        <p:spPr>
          <a:xfrm>
            <a:off x="4462585" y="1440904"/>
            <a:ext cx="7720552" cy="769441"/>
          </a:xfrm>
          <a:prstGeom prst="rect">
            <a:avLst/>
          </a:prstGeom>
          <a:noFill/>
        </p:spPr>
        <p:txBody>
          <a:bodyPr wrap="square" rtlCol="0">
            <a:spAutoFit/>
          </a:bodyPr>
          <a:lstStyle/>
          <a:p>
            <a:pPr algn="ctr"/>
            <a:r>
              <a:rPr lang="en-GB" sz="4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Educate Your Child</a:t>
            </a:r>
          </a:p>
        </p:txBody>
      </p:sp>
      <p:sp>
        <p:nvSpPr>
          <p:cNvPr id="7" name="TextBox 6">
            <a:extLst>
              <a:ext uri="{FF2B5EF4-FFF2-40B4-BE49-F238E27FC236}">
                <a16:creationId xmlns:a16="http://schemas.microsoft.com/office/drawing/2014/main" id="{FA20AF07-DDAA-4C3B-B7A9-A0CFC096BDA9}"/>
              </a:ext>
            </a:extLst>
          </p:cNvPr>
          <p:cNvSpPr txBox="1"/>
          <p:nvPr/>
        </p:nvSpPr>
        <p:spPr>
          <a:xfrm>
            <a:off x="5340046" y="2418932"/>
            <a:ext cx="6251541" cy="4401205"/>
          </a:xfrm>
          <a:prstGeom prst="rect">
            <a:avLst/>
          </a:prstGeom>
          <a:noFill/>
        </p:spPr>
        <p:txBody>
          <a:bodyPr wrap="square" rtlCol="0">
            <a:spAutoFit/>
          </a:bodyPr>
          <a:lstStyle/>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Educating them about anxiety helps them to understand what is happening and why they feel that way</a:t>
            </a:r>
          </a:p>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Educating them lets them know that you understand</a:t>
            </a:r>
          </a:p>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Educating them about what you can do to help them overcome anxiety helps them to know what they can expect</a:t>
            </a:r>
          </a:p>
          <a:p>
            <a:pPr marL="342900" indent="-342900">
              <a:buFont typeface="Arial" panose="020B0604020202020204" pitchFamily="34" charset="0"/>
              <a:buChar char="•"/>
            </a:pPr>
            <a:endPar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p:txBody>
      </p:sp>
    </p:spTree>
    <p:extLst>
      <p:ext uri="{BB962C8B-B14F-4D97-AF65-F5344CB8AC3E}">
        <p14:creationId xmlns:p14="http://schemas.microsoft.com/office/powerpoint/2010/main" val="42009172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C8364F-E34F-4186-8354-7F5A31294D1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9F09226-C470-4C1E-AD6B-2413E18A056A}"/>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B1F41A10-0AB5-4DE6-9A30-F8D02F711AA3}"/>
              </a:ext>
            </a:extLst>
          </p:cNvPr>
          <p:cNvPicPr>
            <a:picLocks noChangeAspect="1"/>
          </p:cNvPicPr>
          <p:nvPr/>
        </p:nvPicPr>
        <p:blipFill>
          <a:blip r:embed="rId3"/>
          <a:stretch>
            <a:fillRect/>
          </a:stretch>
        </p:blipFill>
        <p:spPr>
          <a:xfrm>
            <a:off x="0" y="0"/>
            <a:ext cx="12192000" cy="6886222"/>
          </a:xfrm>
          <a:prstGeom prst="rect">
            <a:avLst/>
          </a:prstGeom>
        </p:spPr>
      </p:pic>
      <p:sp>
        <p:nvSpPr>
          <p:cNvPr id="5" name="TextBox 4">
            <a:extLst>
              <a:ext uri="{FF2B5EF4-FFF2-40B4-BE49-F238E27FC236}">
                <a16:creationId xmlns:a16="http://schemas.microsoft.com/office/drawing/2014/main" id="{F8F5AFEC-5248-4569-AEB1-9D59E18F5993}"/>
              </a:ext>
            </a:extLst>
          </p:cNvPr>
          <p:cNvSpPr txBox="1"/>
          <p:nvPr/>
        </p:nvSpPr>
        <p:spPr>
          <a:xfrm>
            <a:off x="4462585" y="1440904"/>
            <a:ext cx="7720552" cy="769441"/>
          </a:xfrm>
          <a:prstGeom prst="rect">
            <a:avLst/>
          </a:prstGeom>
          <a:noFill/>
        </p:spPr>
        <p:txBody>
          <a:bodyPr wrap="square" rtlCol="0">
            <a:spAutoFit/>
          </a:bodyPr>
          <a:lstStyle/>
          <a:p>
            <a:pPr algn="ctr"/>
            <a:r>
              <a:rPr lang="en-GB" sz="4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Monitor Your Responses</a:t>
            </a:r>
          </a:p>
        </p:txBody>
      </p:sp>
      <p:sp>
        <p:nvSpPr>
          <p:cNvPr id="7" name="TextBox 6">
            <a:extLst>
              <a:ext uri="{FF2B5EF4-FFF2-40B4-BE49-F238E27FC236}">
                <a16:creationId xmlns:a16="http://schemas.microsoft.com/office/drawing/2014/main" id="{FA20AF07-DDAA-4C3B-B7A9-A0CFC096BDA9}"/>
              </a:ext>
            </a:extLst>
          </p:cNvPr>
          <p:cNvSpPr txBox="1"/>
          <p:nvPr/>
        </p:nvSpPr>
        <p:spPr>
          <a:xfrm>
            <a:off x="5340046" y="2418932"/>
            <a:ext cx="6251541" cy="2677656"/>
          </a:xfrm>
          <a:prstGeom prst="rect">
            <a:avLst/>
          </a:prstGeom>
          <a:noFill/>
        </p:spPr>
        <p:txBody>
          <a:bodyPr wrap="square" rtlCol="0">
            <a:spAutoFit/>
          </a:bodyPr>
          <a:lstStyle/>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Be curious about their worries</a:t>
            </a:r>
          </a:p>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Normalise and empathise</a:t>
            </a:r>
          </a:p>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Reduce the reassurance that you give to encourage independent thinking</a:t>
            </a:r>
          </a:p>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Be a role model</a:t>
            </a:r>
          </a:p>
          <a:p>
            <a:pPr marL="342900" indent="-342900">
              <a:buFont typeface="Arial" panose="020B0604020202020204" pitchFamily="34" charset="0"/>
              <a:buChar char="•"/>
            </a:pPr>
            <a:endPar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p:txBody>
      </p:sp>
    </p:spTree>
    <p:extLst>
      <p:ext uri="{BB962C8B-B14F-4D97-AF65-F5344CB8AC3E}">
        <p14:creationId xmlns:p14="http://schemas.microsoft.com/office/powerpoint/2010/main" val="5277341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C8364F-E34F-4186-8354-7F5A31294D1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9F09226-C470-4C1E-AD6B-2413E18A056A}"/>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B1F41A10-0AB5-4DE6-9A30-F8D02F711AA3}"/>
              </a:ext>
            </a:extLst>
          </p:cNvPr>
          <p:cNvPicPr>
            <a:picLocks noChangeAspect="1"/>
          </p:cNvPicPr>
          <p:nvPr/>
        </p:nvPicPr>
        <p:blipFill>
          <a:blip r:embed="rId3"/>
          <a:stretch>
            <a:fillRect/>
          </a:stretch>
        </p:blipFill>
        <p:spPr>
          <a:xfrm>
            <a:off x="0" y="0"/>
            <a:ext cx="12192000" cy="6886222"/>
          </a:xfrm>
          <a:prstGeom prst="rect">
            <a:avLst/>
          </a:prstGeom>
        </p:spPr>
      </p:pic>
      <p:sp>
        <p:nvSpPr>
          <p:cNvPr id="5" name="TextBox 4">
            <a:extLst>
              <a:ext uri="{FF2B5EF4-FFF2-40B4-BE49-F238E27FC236}">
                <a16:creationId xmlns:a16="http://schemas.microsoft.com/office/drawing/2014/main" id="{F8F5AFEC-5248-4569-AEB1-9D59E18F5993}"/>
              </a:ext>
            </a:extLst>
          </p:cNvPr>
          <p:cNvSpPr txBox="1"/>
          <p:nvPr/>
        </p:nvSpPr>
        <p:spPr>
          <a:xfrm>
            <a:off x="4462585" y="1440904"/>
            <a:ext cx="7720552" cy="1446550"/>
          </a:xfrm>
          <a:prstGeom prst="rect">
            <a:avLst/>
          </a:prstGeom>
          <a:noFill/>
        </p:spPr>
        <p:txBody>
          <a:bodyPr wrap="square" rtlCol="0">
            <a:spAutoFit/>
          </a:bodyPr>
          <a:lstStyle/>
          <a:p>
            <a:pPr algn="ctr"/>
            <a:r>
              <a:rPr lang="en-GB" sz="4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Take Steps to Improve Confidence and Resilience</a:t>
            </a:r>
          </a:p>
        </p:txBody>
      </p:sp>
      <p:sp>
        <p:nvSpPr>
          <p:cNvPr id="7" name="TextBox 6">
            <a:extLst>
              <a:ext uri="{FF2B5EF4-FFF2-40B4-BE49-F238E27FC236}">
                <a16:creationId xmlns:a16="http://schemas.microsoft.com/office/drawing/2014/main" id="{FA20AF07-DDAA-4C3B-B7A9-A0CFC096BDA9}"/>
              </a:ext>
            </a:extLst>
          </p:cNvPr>
          <p:cNvSpPr txBox="1"/>
          <p:nvPr/>
        </p:nvSpPr>
        <p:spPr>
          <a:xfrm>
            <a:off x="5378146" y="3022391"/>
            <a:ext cx="6251541" cy="3539430"/>
          </a:xfrm>
          <a:prstGeom prst="rect">
            <a:avLst/>
          </a:prstGeom>
          <a:noFill/>
        </p:spPr>
        <p:txBody>
          <a:bodyPr wrap="square" rtlCol="0">
            <a:spAutoFit/>
          </a:bodyPr>
          <a:lstStyle/>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Encourage independent behaviour</a:t>
            </a:r>
          </a:p>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Encourage them to try new or challenging things</a:t>
            </a:r>
          </a:p>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Use praise and rewards when they are brave or try new things</a:t>
            </a:r>
          </a:p>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Don’t let your child use anxiety as an excuse</a:t>
            </a:r>
          </a:p>
          <a:p>
            <a:pPr marL="342900" indent="-342900">
              <a:buFont typeface="Arial" panose="020B0604020202020204" pitchFamily="34" charset="0"/>
              <a:buChar char="•"/>
            </a:pPr>
            <a:endPar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p:txBody>
      </p:sp>
    </p:spTree>
    <p:extLst>
      <p:ext uri="{BB962C8B-B14F-4D97-AF65-F5344CB8AC3E}">
        <p14:creationId xmlns:p14="http://schemas.microsoft.com/office/powerpoint/2010/main" val="19322881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F961EB-B26E-48DD-8FD0-55E936B91ED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1FD3AAA-3A5F-4A71-964E-7A960DCCA4D2}"/>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93E9AB65-1A83-422D-A776-EEBC3D0F3F57}"/>
              </a:ext>
            </a:extLst>
          </p:cNvPr>
          <p:cNvPicPr>
            <a:picLocks noChangeAspect="1"/>
          </p:cNvPicPr>
          <p:nvPr/>
        </p:nvPicPr>
        <p:blipFill>
          <a:blip r:embed="rId2"/>
          <a:stretch>
            <a:fillRect/>
          </a:stretch>
        </p:blipFill>
        <p:spPr>
          <a:xfrm>
            <a:off x="0" y="-9427"/>
            <a:ext cx="12251792" cy="6867427"/>
          </a:xfrm>
          <a:prstGeom prst="rect">
            <a:avLst/>
          </a:prstGeom>
        </p:spPr>
      </p:pic>
      <p:sp>
        <p:nvSpPr>
          <p:cNvPr id="8" name="TextBox 7">
            <a:extLst>
              <a:ext uri="{FF2B5EF4-FFF2-40B4-BE49-F238E27FC236}">
                <a16:creationId xmlns:a16="http://schemas.microsoft.com/office/drawing/2014/main" id="{15D7148B-C7B5-4393-AC9E-31D0CD6751D7}"/>
              </a:ext>
            </a:extLst>
          </p:cNvPr>
          <p:cNvSpPr txBox="1"/>
          <p:nvPr/>
        </p:nvSpPr>
        <p:spPr>
          <a:xfrm>
            <a:off x="5715103" y="1900792"/>
            <a:ext cx="6233474" cy="3046988"/>
          </a:xfrm>
          <a:prstGeom prst="rect">
            <a:avLst/>
          </a:prstGeom>
          <a:noFill/>
        </p:spPr>
        <p:txBody>
          <a:bodyPr wrap="square" rtlCol="0">
            <a:spAutoFit/>
          </a:bodyPr>
          <a:lstStyle/>
          <a:p>
            <a:pPr algn="ctr"/>
            <a:r>
              <a:rPr lang="en-GB" sz="3200" b="1" dirty="0">
                <a:solidFill>
                  <a:schemeClr val="bg1"/>
                </a:solidFill>
                <a:latin typeface="MV Boli" panose="02000500030200090000" pitchFamily="2" charset="0"/>
                <a:ea typeface="Segoe UI Black" panose="020B0A02040204020203" pitchFamily="34" charset="0"/>
                <a:cs typeface="MV Boli" panose="02000500030200090000" pitchFamily="2" charset="0"/>
              </a:rPr>
              <a:t>Even if you don’t think your child is anxious now, you can begin using these strategies to prevent the onset of anxiety, and promote their confidence and resilience.</a:t>
            </a:r>
          </a:p>
        </p:txBody>
      </p:sp>
    </p:spTree>
    <p:extLst>
      <p:ext uri="{BB962C8B-B14F-4D97-AF65-F5344CB8AC3E}">
        <p14:creationId xmlns:p14="http://schemas.microsoft.com/office/powerpoint/2010/main" val="20548276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5BD9C9-C306-4187-A600-9E0A64F4911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36DF858-8A23-4C35-816B-E600FB4B9FBF}"/>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1EDF14E6-840E-4781-84DC-17B50129128E}"/>
              </a:ext>
            </a:extLst>
          </p:cNvPr>
          <p:cNvPicPr>
            <a:picLocks noChangeAspect="1"/>
          </p:cNvPicPr>
          <p:nvPr/>
        </p:nvPicPr>
        <p:blipFill>
          <a:blip r:embed="rId2"/>
          <a:stretch>
            <a:fillRect/>
          </a:stretch>
        </p:blipFill>
        <p:spPr>
          <a:xfrm>
            <a:off x="0" y="-10011"/>
            <a:ext cx="12192000" cy="6878022"/>
          </a:xfrm>
          <a:prstGeom prst="rect">
            <a:avLst/>
          </a:prstGeom>
        </p:spPr>
      </p:pic>
      <p:sp>
        <p:nvSpPr>
          <p:cNvPr id="11" name="TextBox 10">
            <a:extLst>
              <a:ext uri="{FF2B5EF4-FFF2-40B4-BE49-F238E27FC236}">
                <a16:creationId xmlns:a16="http://schemas.microsoft.com/office/drawing/2014/main" id="{85F6D4B3-7615-40A2-8879-B324355853A9}"/>
              </a:ext>
            </a:extLst>
          </p:cNvPr>
          <p:cNvSpPr txBox="1"/>
          <p:nvPr/>
        </p:nvSpPr>
        <p:spPr>
          <a:xfrm>
            <a:off x="3065867" y="5126314"/>
            <a:ext cx="6736084" cy="1323439"/>
          </a:xfrm>
          <a:prstGeom prst="rect">
            <a:avLst/>
          </a:prstGeom>
          <a:noFill/>
          <a:ln w="38100">
            <a:noFill/>
          </a:ln>
        </p:spPr>
        <p:txBody>
          <a:bodyPr wrap="square" rtlCol="0">
            <a:spAutoFit/>
          </a:bodyPr>
          <a:lstStyle/>
          <a:p>
            <a:pPr algn="ctr"/>
            <a:r>
              <a:rPr lang="en-GB" sz="2000" b="1"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Books:</a:t>
            </a:r>
          </a:p>
          <a:p>
            <a:pPr algn="ctr"/>
            <a:r>
              <a:rPr lang="en-GB" sz="20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Helping Your Child with Fears and Worries by Cathy </a:t>
            </a:r>
            <a:r>
              <a:rPr lang="en-GB" sz="2000" dirty="0" err="1">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Cresswell</a:t>
            </a:r>
            <a:r>
              <a:rPr lang="en-GB" sz="20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 and Lucy Willetts </a:t>
            </a:r>
          </a:p>
          <a:p>
            <a:pPr algn="ctr"/>
            <a:r>
              <a:rPr lang="en-GB" sz="20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What To Do When You Worry Too Much by Dawn </a:t>
            </a:r>
            <a:r>
              <a:rPr lang="en-GB" sz="2000" dirty="0" err="1">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Huebener</a:t>
            </a:r>
            <a:endParaRPr lang="en-GB" sz="20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endParaRPr>
          </a:p>
        </p:txBody>
      </p:sp>
      <p:sp>
        <p:nvSpPr>
          <p:cNvPr id="12" name="TextBox 11">
            <a:extLst>
              <a:ext uri="{FF2B5EF4-FFF2-40B4-BE49-F238E27FC236}">
                <a16:creationId xmlns:a16="http://schemas.microsoft.com/office/drawing/2014/main" id="{A0662DD6-1AAE-437D-99D8-385373874EB6}"/>
              </a:ext>
            </a:extLst>
          </p:cNvPr>
          <p:cNvSpPr txBox="1"/>
          <p:nvPr/>
        </p:nvSpPr>
        <p:spPr>
          <a:xfrm>
            <a:off x="1030272" y="834827"/>
            <a:ext cx="7720552" cy="923330"/>
          </a:xfrm>
          <a:prstGeom prst="rect">
            <a:avLst/>
          </a:prstGeom>
          <a:noFill/>
        </p:spPr>
        <p:txBody>
          <a:bodyPr wrap="square" rtlCol="0">
            <a:spAutoFit/>
          </a:bodyPr>
          <a:lstStyle/>
          <a:p>
            <a:pPr algn="ctr"/>
            <a:r>
              <a:rPr lang="en-GB" sz="5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Helpful Resources</a:t>
            </a:r>
          </a:p>
        </p:txBody>
      </p:sp>
      <p:sp>
        <p:nvSpPr>
          <p:cNvPr id="5" name="TextBox 4">
            <a:extLst>
              <a:ext uri="{FF2B5EF4-FFF2-40B4-BE49-F238E27FC236}">
                <a16:creationId xmlns:a16="http://schemas.microsoft.com/office/drawing/2014/main" id="{4EFC14E7-6B5A-4D46-8EAB-C4EB8A89C8A1}"/>
              </a:ext>
            </a:extLst>
          </p:cNvPr>
          <p:cNvSpPr txBox="1"/>
          <p:nvPr/>
        </p:nvSpPr>
        <p:spPr>
          <a:xfrm>
            <a:off x="-66927" y="2481917"/>
            <a:ext cx="3414984" cy="1938992"/>
          </a:xfrm>
          <a:prstGeom prst="rect">
            <a:avLst/>
          </a:prstGeom>
          <a:noFill/>
        </p:spPr>
        <p:txBody>
          <a:bodyPr wrap="square" rtlCol="0">
            <a:spAutoFit/>
          </a:bodyPr>
          <a:lstStyle/>
          <a:p>
            <a:pPr algn="ctr"/>
            <a:r>
              <a:rPr lang="en-GB" sz="2000" b="1"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Apps:</a:t>
            </a:r>
          </a:p>
          <a:p>
            <a:pPr marL="101600" lvl="0" algn="ctr">
              <a:buSzPts val="2000"/>
            </a:pPr>
            <a:r>
              <a:rPr lang="en-GB" sz="2000" dirty="0">
                <a:solidFill>
                  <a:schemeClr val="bg1"/>
                </a:solidFill>
                <a:latin typeface="Candara Light" panose="020E0502030303020204" pitchFamily="34" charset="0"/>
                <a:ea typeface="Comfortaa"/>
                <a:cs typeface="Comfortaa"/>
                <a:sym typeface="Comfortaa"/>
              </a:rPr>
              <a:t>Mindshift</a:t>
            </a:r>
          </a:p>
          <a:p>
            <a:pPr marL="101600" lvl="0" algn="ctr">
              <a:buSzPts val="2000"/>
            </a:pPr>
            <a:r>
              <a:rPr lang="en-GB" sz="2000" dirty="0">
                <a:solidFill>
                  <a:schemeClr val="bg1"/>
                </a:solidFill>
                <a:latin typeface="Candara Light" panose="020E0502030303020204" pitchFamily="34" charset="0"/>
                <a:ea typeface="Comfortaa"/>
                <a:cs typeface="Comfortaa"/>
                <a:sym typeface="Comfortaa"/>
              </a:rPr>
              <a:t>Headspace</a:t>
            </a:r>
          </a:p>
          <a:p>
            <a:pPr marL="101600" lvl="0" algn="ctr">
              <a:buSzPts val="2000"/>
            </a:pPr>
            <a:r>
              <a:rPr lang="en-GB" sz="2000" dirty="0">
                <a:solidFill>
                  <a:schemeClr val="bg1"/>
                </a:solidFill>
                <a:latin typeface="Candara Light" panose="020E0502030303020204" pitchFamily="34" charset="0"/>
                <a:ea typeface="Comfortaa"/>
                <a:cs typeface="Comfortaa"/>
                <a:sym typeface="Comfortaa"/>
              </a:rPr>
              <a:t>Self help for anxiety management (SAM)</a:t>
            </a:r>
          </a:p>
          <a:p>
            <a:pPr marL="101600" lvl="0" algn="ctr">
              <a:buSzPts val="2000"/>
            </a:pPr>
            <a:r>
              <a:rPr lang="en-GB" sz="2000" dirty="0">
                <a:solidFill>
                  <a:schemeClr val="bg1"/>
                </a:solidFill>
                <a:latin typeface="Candara Light" panose="020E0502030303020204" pitchFamily="34" charset="0"/>
                <a:ea typeface="Comfortaa"/>
                <a:cs typeface="Comfortaa"/>
                <a:sym typeface="Comfortaa"/>
              </a:rPr>
              <a:t>Worry Box</a:t>
            </a:r>
          </a:p>
        </p:txBody>
      </p:sp>
      <p:pic>
        <p:nvPicPr>
          <p:cNvPr id="13" name="Google Shape;209;p29">
            <a:extLst>
              <a:ext uri="{FF2B5EF4-FFF2-40B4-BE49-F238E27FC236}">
                <a16:creationId xmlns:a16="http://schemas.microsoft.com/office/drawing/2014/main" id="{63B08B29-AB3C-44F3-BF64-39B0944F2441}"/>
              </a:ext>
            </a:extLst>
          </p:cNvPr>
          <p:cNvPicPr preferRelativeResize="0"/>
          <p:nvPr/>
        </p:nvPicPr>
        <p:blipFill>
          <a:blip r:embed="rId3">
            <a:alphaModFix/>
          </a:blip>
          <a:stretch>
            <a:fillRect/>
          </a:stretch>
        </p:blipFill>
        <p:spPr>
          <a:xfrm>
            <a:off x="3250096" y="2603314"/>
            <a:ext cx="1766947" cy="2397430"/>
          </a:xfrm>
          <a:prstGeom prst="rect">
            <a:avLst/>
          </a:prstGeom>
          <a:noFill/>
          <a:ln>
            <a:noFill/>
          </a:ln>
        </p:spPr>
      </p:pic>
      <p:sp>
        <p:nvSpPr>
          <p:cNvPr id="14" name="TextBox 13">
            <a:extLst>
              <a:ext uri="{FF2B5EF4-FFF2-40B4-BE49-F238E27FC236}">
                <a16:creationId xmlns:a16="http://schemas.microsoft.com/office/drawing/2014/main" id="{4CB60F06-51E1-4E64-B60A-7930BE2A1492}"/>
              </a:ext>
            </a:extLst>
          </p:cNvPr>
          <p:cNvSpPr txBox="1"/>
          <p:nvPr/>
        </p:nvSpPr>
        <p:spPr>
          <a:xfrm>
            <a:off x="4890548" y="3292280"/>
            <a:ext cx="3953397" cy="1015663"/>
          </a:xfrm>
          <a:prstGeom prst="rect">
            <a:avLst/>
          </a:prstGeom>
          <a:noFill/>
        </p:spPr>
        <p:txBody>
          <a:bodyPr wrap="square" rtlCol="0">
            <a:spAutoFit/>
          </a:bodyPr>
          <a:lstStyle/>
          <a:p>
            <a:pPr algn="ctr"/>
            <a:r>
              <a:rPr lang="en-GB" sz="2000" dirty="0">
                <a:solidFill>
                  <a:schemeClr val="bg1"/>
                </a:solidFill>
                <a:latin typeface="Candara Light" panose="020E0502030303020204" pitchFamily="34" charset="0"/>
                <a:ea typeface="Comfortaa"/>
                <a:cs typeface="Comfortaa"/>
                <a:sym typeface="Comfortaa"/>
              </a:rPr>
              <a:t>Hampshire CAMHS How To Beat Anxiety Workbook – www.hampshirecamhs.nhs.uk</a:t>
            </a:r>
          </a:p>
        </p:txBody>
      </p:sp>
      <p:pic>
        <p:nvPicPr>
          <p:cNvPr id="15" name="Google Shape;208;p29">
            <a:extLst>
              <a:ext uri="{FF2B5EF4-FFF2-40B4-BE49-F238E27FC236}">
                <a16:creationId xmlns:a16="http://schemas.microsoft.com/office/drawing/2014/main" id="{930760D7-72A2-4B76-816D-129377B1BDF4}"/>
              </a:ext>
            </a:extLst>
          </p:cNvPr>
          <p:cNvPicPr preferRelativeResize="0"/>
          <p:nvPr/>
        </p:nvPicPr>
        <p:blipFill>
          <a:blip r:embed="rId4">
            <a:alphaModFix/>
          </a:blip>
          <a:stretch>
            <a:fillRect/>
          </a:stretch>
        </p:blipFill>
        <p:spPr>
          <a:xfrm>
            <a:off x="9953502" y="4307943"/>
            <a:ext cx="1629747" cy="2285483"/>
          </a:xfrm>
          <a:prstGeom prst="rect">
            <a:avLst/>
          </a:prstGeom>
          <a:noFill/>
          <a:ln>
            <a:noFill/>
          </a:ln>
        </p:spPr>
      </p:pic>
    </p:spTree>
    <p:extLst>
      <p:ext uri="{BB962C8B-B14F-4D97-AF65-F5344CB8AC3E}">
        <p14:creationId xmlns:p14="http://schemas.microsoft.com/office/powerpoint/2010/main" val="38741981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29B196-B747-4D6F-B1D9-B2C2EA96220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11C1FFC-FE5A-4524-892B-82768CF08796}"/>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D1BB8FB7-566A-4CCF-9195-51BCCF813688}"/>
              </a:ext>
            </a:extLst>
          </p:cNvPr>
          <p:cNvPicPr>
            <a:picLocks noChangeAspect="1"/>
          </p:cNvPicPr>
          <p:nvPr/>
        </p:nvPicPr>
        <p:blipFill>
          <a:blip r:embed="rId3"/>
          <a:stretch>
            <a:fillRect/>
          </a:stretch>
        </p:blipFill>
        <p:spPr>
          <a:xfrm>
            <a:off x="0" y="-1"/>
            <a:ext cx="12192000" cy="6883341"/>
          </a:xfrm>
          <a:prstGeom prst="rect">
            <a:avLst/>
          </a:prstGeom>
        </p:spPr>
      </p:pic>
      <p:sp>
        <p:nvSpPr>
          <p:cNvPr id="5" name="TextBox 4">
            <a:extLst>
              <a:ext uri="{FF2B5EF4-FFF2-40B4-BE49-F238E27FC236}">
                <a16:creationId xmlns:a16="http://schemas.microsoft.com/office/drawing/2014/main" id="{643FA714-B7CD-43CB-9FDE-03C0232565C8}"/>
              </a:ext>
            </a:extLst>
          </p:cNvPr>
          <p:cNvSpPr txBox="1"/>
          <p:nvPr/>
        </p:nvSpPr>
        <p:spPr>
          <a:xfrm>
            <a:off x="1071513" y="1200369"/>
            <a:ext cx="10048973" cy="923330"/>
          </a:xfrm>
          <a:prstGeom prst="rect">
            <a:avLst/>
          </a:prstGeom>
          <a:noFill/>
        </p:spPr>
        <p:txBody>
          <a:bodyPr wrap="square" rtlCol="0">
            <a:spAutoFit/>
          </a:bodyPr>
          <a:lstStyle/>
          <a:p>
            <a:pPr algn="ctr"/>
            <a:r>
              <a:rPr lang="en-GB" sz="5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If you need further help…</a:t>
            </a:r>
          </a:p>
        </p:txBody>
      </p:sp>
      <p:sp>
        <p:nvSpPr>
          <p:cNvPr id="7" name="TextBox 6">
            <a:extLst>
              <a:ext uri="{FF2B5EF4-FFF2-40B4-BE49-F238E27FC236}">
                <a16:creationId xmlns:a16="http://schemas.microsoft.com/office/drawing/2014/main" id="{70095335-062F-4831-BEAF-D588D7CB7ECE}"/>
              </a:ext>
            </a:extLst>
          </p:cNvPr>
          <p:cNvSpPr txBox="1"/>
          <p:nvPr/>
        </p:nvSpPr>
        <p:spPr>
          <a:xfrm>
            <a:off x="2388687" y="2258636"/>
            <a:ext cx="7414624" cy="769441"/>
          </a:xfrm>
          <a:prstGeom prst="rect">
            <a:avLst/>
          </a:prstGeom>
          <a:noFill/>
        </p:spPr>
        <p:txBody>
          <a:bodyPr wrap="square" rtlCol="0">
            <a:spAutoFit/>
          </a:bodyPr>
          <a:lstStyle/>
          <a:p>
            <a:pPr algn="ctr"/>
            <a:r>
              <a:rPr lang="en-GB" sz="22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You can speak to your school’s Mental Health Lead about a potential referral to the Mental Health Support Team.</a:t>
            </a:r>
          </a:p>
        </p:txBody>
      </p:sp>
    </p:spTree>
    <p:extLst>
      <p:ext uri="{BB962C8B-B14F-4D97-AF65-F5344CB8AC3E}">
        <p14:creationId xmlns:p14="http://schemas.microsoft.com/office/powerpoint/2010/main" val="22741635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B23F0-F73D-421D-8A67-86DC7D30E86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6E78FB8-7C62-490D-9811-9AEC010DA53C}"/>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1E2C31D8-B82F-4FFB-9D5C-73CED084574C}"/>
              </a:ext>
            </a:extLst>
          </p:cNvPr>
          <p:cNvPicPr>
            <a:picLocks noChangeAspect="1"/>
          </p:cNvPicPr>
          <p:nvPr/>
        </p:nvPicPr>
        <p:blipFill>
          <a:blip r:embed="rId3"/>
          <a:stretch>
            <a:fillRect/>
          </a:stretch>
        </p:blipFill>
        <p:spPr>
          <a:xfrm>
            <a:off x="0" y="0"/>
            <a:ext cx="12288084" cy="6916192"/>
          </a:xfrm>
          <a:prstGeom prst="rect">
            <a:avLst/>
          </a:prstGeom>
        </p:spPr>
      </p:pic>
      <p:sp>
        <p:nvSpPr>
          <p:cNvPr id="5" name="TextBox 4">
            <a:extLst>
              <a:ext uri="{FF2B5EF4-FFF2-40B4-BE49-F238E27FC236}">
                <a16:creationId xmlns:a16="http://schemas.microsoft.com/office/drawing/2014/main" id="{F23D77C6-9ACF-4103-B092-00D9CD08F8FC}"/>
              </a:ext>
            </a:extLst>
          </p:cNvPr>
          <p:cNvSpPr txBox="1"/>
          <p:nvPr/>
        </p:nvSpPr>
        <p:spPr>
          <a:xfrm>
            <a:off x="1074656" y="1825625"/>
            <a:ext cx="9851010" cy="3477875"/>
          </a:xfrm>
          <a:prstGeom prst="rect">
            <a:avLst/>
          </a:prstGeom>
          <a:noFill/>
        </p:spPr>
        <p:txBody>
          <a:bodyPr wrap="square" rtlCol="0">
            <a:spAutoFit/>
          </a:bodyPr>
          <a:lstStyle/>
          <a:p>
            <a:pPr algn="ctr"/>
            <a:r>
              <a:rPr lang="en-GB" sz="4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What will you take away from today’s session?</a:t>
            </a:r>
          </a:p>
          <a:p>
            <a:pPr algn="ctr"/>
            <a:endParaRPr lang="en-GB" sz="4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endParaRPr>
          </a:p>
          <a:p>
            <a:pPr algn="ctr"/>
            <a:r>
              <a:rPr lang="en-GB" sz="4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Is there anything that you will change as a result of your learning?</a:t>
            </a:r>
          </a:p>
        </p:txBody>
      </p:sp>
    </p:spTree>
    <p:extLst>
      <p:ext uri="{BB962C8B-B14F-4D97-AF65-F5344CB8AC3E}">
        <p14:creationId xmlns:p14="http://schemas.microsoft.com/office/powerpoint/2010/main" val="37212915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94ADD-1C1C-48A5-BE15-3228D16B2CBF}"/>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8074389E-96D4-445A-B58C-4631E8E104A7}"/>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F8D92A78-490F-4FE8-8FBA-BA8AE3A69DFC}"/>
              </a:ext>
            </a:extLst>
          </p:cNvPr>
          <p:cNvPicPr>
            <a:picLocks noChangeAspect="1"/>
          </p:cNvPicPr>
          <p:nvPr/>
        </p:nvPicPr>
        <p:blipFill>
          <a:blip r:embed="rId2"/>
          <a:stretch>
            <a:fillRect/>
          </a:stretch>
        </p:blipFill>
        <p:spPr>
          <a:xfrm>
            <a:off x="0" y="-53455"/>
            <a:ext cx="12320833" cy="6911455"/>
          </a:xfrm>
          <a:prstGeom prst="rect">
            <a:avLst/>
          </a:prstGeom>
        </p:spPr>
      </p:pic>
      <p:sp>
        <p:nvSpPr>
          <p:cNvPr id="5" name="TextBox 4">
            <a:extLst>
              <a:ext uri="{FF2B5EF4-FFF2-40B4-BE49-F238E27FC236}">
                <a16:creationId xmlns:a16="http://schemas.microsoft.com/office/drawing/2014/main" id="{6F16852C-BEB0-499D-8B36-8F12479879B0}"/>
              </a:ext>
            </a:extLst>
          </p:cNvPr>
          <p:cNvSpPr txBox="1"/>
          <p:nvPr/>
        </p:nvSpPr>
        <p:spPr>
          <a:xfrm>
            <a:off x="2623350" y="1600200"/>
            <a:ext cx="7720552" cy="2123658"/>
          </a:xfrm>
          <a:prstGeom prst="rect">
            <a:avLst/>
          </a:prstGeom>
          <a:noFill/>
        </p:spPr>
        <p:txBody>
          <a:bodyPr wrap="square" rtlCol="0">
            <a:spAutoFit/>
          </a:bodyPr>
          <a:lstStyle/>
          <a:p>
            <a:pPr algn="ctr"/>
            <a:r>
              <a:rPr lang="en-GB" sz="66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Thank you </a:t>
            </a:r>
          </a:p>
          <a:p>
            <a:pPr algn="ctr"/>
            <a:r>
              <a:rPr lang="en-GB" sz="66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for listening</a:t>
            </a:r>
          </a:p>
        </p:txBody>
      </p:sp>
      <p:pic>
        <p:nvPicPr>
          <p:cNvPr id="7" name="Picture 6">
            <a:extLst>
              <a:ext uri="{FF2B5EF4-FFF2-40B4-BE49-F238E27FC236}">
                <a16:creationId xmlns:a16="http://schemas.microsoft.com/office/drawing/2014/main" id="{1B1A5743-3816-4362-8391-877E720D43B5}"/>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605044" y="121788"/>
            <a:ext cx="1586956" cy="640734"/>
          </a:xfrm>
          <a:prstGeom prst="rect">
            <a:avLst/>
          </a:prstGeom>
        </p:spPr>
      </p:pic>
    </p:spTree>
    <p:extLst>
      <p:ext uri="{BB962C8B-B14F-4D97-AF65-F5344CB8AC3E}">
        <p14:creationId xmlns:p14="http://schemas.microsoft.com/office/powerpoint/2010/main" val="27950445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419</TotalTime>
  <Words>967</Words>
  <Application>Microsoft Office PowerPoint</Application>
  <PresentationFormat>Widescreen</PresentationFormat>
  <Paragraphs>152</Paragraphs>
  <Slides>22</Slides>
  <Notes>9</Notes>
  <HiddenSlides>0</HiddenSlides>
  <MMClips>1</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22</vt:i4>
      </vt:variant>
    </vt:vector>
  </HeadingPairs>
  <TitlesOfParts>
    <vt:vector size="32" baseType="lpstr">
      <vt:lpstr>Yu Gothic UI Semilight</vt:lpstr>
      <vt:lpstr>Arial</vt:lpstr>
      <vt:lpstr>Arial Black</vt:lpstr>
      <vt:lpstr>Calibri</vt:lpstr>
      <vt:lpstr>Calibri Light</vt:lpstr>
      <vt:lpstr>Candara Light</vt:lpstr>
      <vt:lpstr>Comfortaa</vt:lpstr>
      <vt:lpstr>MV Boli</vt:lpstr>
      <vt:lpstr>Segoe UI Black</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POTTER, Rachel (SUSSEX PARTNERSHIP NHS FOUNDATION TRUST)</dc:creator>
  <cp:lastModifiedBy>Clare Kealey</cp:lastModifiedBy>
  <cp:revision>47</cp:revision>
  <dcterms:created xsi:type="dcterms:W3CDTF">2021-10-21T09:47:31Z</dcterms:created>
  <dcterms:modified xsi:type="dcterms:W3CDTF">2023-04-17T09:52:47Z</dcterms:modified>
</cp:coreProperties>
</file>