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6" r:id="rId2"/>
    <p:sldId id="265" r:id="rId3"/>
    <p:sldId id="257" r:id="rId4"/>
    <p:sldId id="259" r:id="rId5"/>
    <p:sldId id="268" r:id="rId6"/>
    <p:sldId id="261" r:id="rId7"/>
    <p:sldId id="260" r:id="rId8"/>
    <p:sldId id="280" r:id="rId9"/>
    <p:sldId id="262" r:id="rId10"/>
    <p:sldId id="269" r:id="rId11"/>
    <p:sldId id="270" r:id="rId12"/>
    <p:sldId id="271" r:id="rId13"/>
    <p:sldId id="272" r:id="rId14"/>
    <p:sldId id="281" r:id="rId15"/>
    <p:sldId id="264" r:id="rId16"/>
    <p:sldId id="279" r:id="rId17"/>
    <p:sldId id="277" r:id="rId18"/>
    <p:sldId id="278" r:id="rId19"/>
    <p:sldId id="283" r:id="rId20"/>
    <p:sldId id="263" r:id="rId21"/>
    <p:sldId id="273" r:id="rId22"/>
    <p:sldId id="274" r:id="rId23"/>
    <p:sldId id="282" r:id="rId24"/>
    <p:sldId id="275" r:id="rId25"/>
    <p:sldId id="276"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6600"/>
    <a:srgbClr val="209F70"/>
    <a:srgbClr val="FFF2CC"/>
    <a:srgbClr val="2952A3"/>
    <a:srgbClr val="009900"/>
    <a:srgbClr val="CC0000"/>
    <a:srgbClr val="3366CC"/>
    <a:srgbClr val="00339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3690" autoAdjust="0"/>
  </p:normalViewPr>
  <p:slideViewPr>
    <p:cSldViewPr snapToGrid="0">
      <p:cViewPr varScale="1">
        <p:scale>
          <a:sx n="97" d="100"/>
          <a:sy n="97" d="100"/>
        </p:scale>
        <p:origin x="144" y="8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14FFE0C-CE38-497A-B12A-6E41B19F58D7}" type="datetimeFigureOut">
              <a:rPr lang="en-GB" smtClean="0"/>
              <a:t>19/01/2026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AAD316C-1F78-4EE8-B753-6F2575805CAD}" type="slidenum">
              <a:rPr lang="en-GB" smtClean="0"/>
              <a:t>‹#›</a:t>
            </a:fld>
            <a:endParaRPr lang="en-GB"/>
          </a:p>
        </p:txBody>
      </p:sp>
    </p:spTree>
    <p:extLst>
      <p:ext uri="{BB962C8B-B14F-4D97-AF65-F5344CB8AC3E}">
        <p14:creationId xmlns:p14="http://schemas.microsoft.com/office/powerpoint/2010/main" val="11085612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 – odd slides</a:t>
            </a:r>
          </a:p>
          <a:p>
            <a:r>
              <a:rPr lang="en-GB" dirty="0"/>
              <a:t>Introduce ourselves and the MHST</a:t>
            </a:r>
          </a:p>
        </p:txBody>
      </p:sp>
      <p:sp>
        <p:nvSpPr>
          <p:cNvPr id="4" name="Slide Number Placeholder 3"/>
          <p:cNvSpPr>
            <a:spLocks noGrp="1"/>
          </p:cNvSpPr>
          <p:nvPr>
            <p:ph type="sldNum" sz="quarter" idx="5"/>
          </p:nvPr>
        </p:nvSpPr>
        <p:spPr/>
        <p:txBody>
          <a:bodyPr/>
          <a:lstStyle/>
          <a:p>
            <a:fld id="{DAAD316C-1F78-4EE8-B753-6F2575805CAD}" type="slidenum">
              <a:rPr lang="en-GB" smtClean="0"/>
              <a:t>1</a:t>
            </a:fld>
            <a:endParaRPr lang="en-GB"/>
          </a:p>
        </p:txBody>
      </p:sp>
    </p:spTree>
    <p:extLst>
      <p:ext uri="{BB962C8B-B14F-4D97-AF65-F5344CB8AC3E}">
        <p14:creationId xmlns:p14="http://schemas.microsoft.com/office/powerpoint/2010/main" val="15904402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 – Even slides</a:t>
            </a:r>
          </a:p>
          <a:p>
            <a:endParaRPr lang="en-GB" dirty="0"/>
          </a:p>
          <a:p>
            <a:r>
              <a:rPr lang="en-GB" dirty="0"/>
              <a:t>Confidentiality – there are families from different schools on this webinar so please be mindful about sharing personal information.</a:t>
            </a:r>
          </a:p>
          <a:p>
            <a:r>
              <a:rPr lang="en-GB" dirty="0"/>
              <a:t>Questions – there are lots of people here today so we may not be able to answer questions. Please pop anything in the chat and we will try to get round to you. If you have any questions/feedback at the end, please speak to your MHL to send through to us.</a:t>
            </a:r>
          </a:p>
        </p:txBody>
      </p:sp>
      <p:sp>
        <p:nvSpPr>
          <p:cNvPr id="4" name="Slide Number Placeholder 3"/>
          <p:cNvSpPr>
            <a:spLocks noGrp="1"/>
          </p:cNvSpPr>
          <p:nvPr>
            <p:ph type="sldNum" sz="quarter" idx="5"/>
          </p:nvPr>
        </p:nvSpPr>
        <p:spPr/>
        <p:txBody>
          <a:bodyPr/>
          <a:lstStyle/>
          <a:p>
            <a:fld id="{DAAD316C-1F78-4EE8-B753-6F2575805CAD}" type="slidenum">
              <a:rPr lang="en-GB" smtClean="0"/>
              <a:t>3</a:t>
            </a:fld>
            <a:endParaRPr lang="en-GB"/>
          </a:p>
        </p:txBody>
      </p:sp>
    </p:spTree>
    <p:extLst>
      <p:ext uri="{BB962C8B-B14F-4D97-AF65-F5344CB8AC3E}">
        <p14:creationId xmlns:p14="http://schemas.microsoft.com/office/powerpoint/2010/main" val="119879626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Feel free to put in the chat if there’s anything specific you’re hoping to get from today’s session</a:t>
            </a:r>
          </a:p>
          <a:p>
            <a:endParaRPr lang="en-GB" dirty="0"/>
          </a:p>
          <a:p>
            <a:r>
              <a:rPr lang="en-GB" dirty="0"/>
              <a:t>Rate your knowledge around anxiety and anxiety disorders using 0-10 scale 0 being no knowledge at all and 10 being I am an expert</a:t>
            </a:r>
          </a:p>
        </p:txBody>
      </p:sp>
      <p:sp>
        <p:nvSpPr>
          <p:cNvPr id="4" name="Slide Number Placeholder 3"/>
          <p:cNvSpPr>
            <a:spLocks noGrp="1"/>
          </p:cNvSpPr>
          <p:nvPr>
            <p:ph type="sldNum" sz="quarter" idx="5"/>
          </p:nvPr>
        </p:nvSpPr>
        <p:spPr/>
        <p:txBody>
          <a:bodyPr/>
          <a:lstStyle/>
          <a:p>
            <a:fld id="{DAAD316C-1F78-4EE8-B753-6F2575805CAD}" type="slidenum">
              <a:rPr lang="en-GB" smtClean="0"/>
              <a:t>4</a:t>
            </a:fld>
            <a:endParaRPr lang="en-GB"/>
          </a:p>
        </p:txBody>
      </p:sp>
    </p:spTree>
    <p:extLst>
      <p:ext uri="{BB962C8B-B14F-4D97-AF65-F5344CB8AC3E}">
        <p14:creationId xmlns:p14="http://schemas.microsoft.com/office/powerpoint/2010/main" val="50298065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Everything is linked!</a:t>
            </a:r>
          </a:p>
          <a:p>
            <a:r>
              <a:rPr lang="en-GB" dirty="0"/>
              <a:t>You can’t change your emotions (“stop feeling anxious”) and you can’t change how your body reacts. But we can change how we think or behave in a situation. That’s what we’re going to look at today.</a:t>
            </a:r>
          </a:p>
        </p:txBody>
      </p:sp>
      <p:sp>
        <p:nvSpPr>
          <p:cNvPr id="4" name="Slide Number Placeholder 3"/>
          <p:cNvSpPr>
            <a:spLocks noGrp="1"/>
          </p:cNvSpPr>
          <p:nvPr>
            <p:ph type="sldNum" sz="quarter" idx="5"/>
          </p:nvPr>
        </p:nvSpPr>
        <p:spPr/>
        <p:txBody>
          <a:bodyPr/>
          <a:lstStyle/>
          <a:p>
            <a:fld id="{DAAD316C-1F78-4EE8-B753-6F2575805CAD}" type="slidenum">
              <a:rPr lang="en-GB" smtClean="0"/>
              <a:t>8</a:t>
            </a:fld>
            <a:endParaRPr lang="en-GB"/>
          </a:p>
        </p:txBody>
      </p:sp>
    </p:spTree>
    <p:extLst>
      <p:ext uri="{BB962C8B-B14F-4D97-AF65-F5344CB8AC3E}">
        <p14:creationId xmlns:p14="http://schemas.microsoft.com/office/powerpoint/2010/main" val="14014862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The cognitive, physical, emotional, and behavioural responses to anxiety make the anxiety feel worse, and make us feel unable to cope.</a:t>
            </a:r>
          </a:p>
          <a:p>
            <a:endParaRPr lang="en-GB" dirty="0"/>
          </a:p>
          <a:p>
            <a:r>
              <a:rPr lang="en-GB" dirty="0"/>
              <a:t>Anxiety begins to effect different parts of a person’s life such as social (friendships and family), school (Reduced attendance and attainment), and mood (mental wellbeing), when the person doesn’t know how to manage the anxiety. </a:t>
            </a:r>
          </a:p>
          <a:p>
            <a:endParaRPr lang="en-GB" dirty="0"/>
          </a:p>
          <a:p>
            <a:r>
              <a:rPr lang="en-GB" dirty="0"/>
              <a:t>Our anxiety is like a faulty fire alarm. Even when we are not presented with a threat or danger we can experience anxiety, because our brains have not developed at the same rate as the safe world that we live in today.</a:t>
            </a:r>
          </a:p>
        </p:txBody>
      </p:sp>
      <p:sp>
        <p:nvSpPr>
          <p:cNvPr id="4" name="Slide Number Placeholder 3"/>
          <p:cNvSpPr>
            <a:spLocks noGrp="1"/>
          </p:cNvSpPr>
          <p:nvPr>
            <p:ph type="sldNum" sz="quarter" idx="5"/>
          </p:nvPr>
        </p:nvSpPr>
        <p:spPr/>
        <p:txBody>
          <a:bodyPr/>
          <a:lstStyle/>
          <a:p>
            <a:fld id="{DAAD316C-1F78-4EE8-B753-6F2575805CAD}" type="slidenum">
              <a:rPr lang="en-GB" smtClean="0"/>
              <a:t>9</a:t>
            </a:fld>
            <a:endParaRPr lang="en-GB"/>
          </a:p>
        </p:txBody>
      </p:sp>
    </p:spTree>
    <p:extLst>
      <p:ext uri="{BB962C8B-B14F-4D97-AF65-F5344CB8AC3E}">
        <p14:creationId xmlns:p14="http://schemas.microsoft.com/office/powerpoint/2010/main" val="2526687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lgn="l" rtl="0">
              <a:spcBef>
                <a:spcPts val="0"/>
              </a:spcBef>
              <a:spcAft>
                <a:spcPts val="0"/>
              </a:spcAft>
              <a:buNone/>
            </a:pPr>
            <a:r>
              <a:rPr lang="en-GB" dirty="0"/>
              <a:t>Why is my child vulnerable to anxiety?</a:t>
            </a:r>
          </a:p>
          <a:p>
            <a:pPr marL="0" lvl="0" indent="0" algn="l" rtl="0">
              <a:spcBef>
                <a:spcPts val="0"/>
              </a:spcBef>
              <a:spcAft>
                <a:spcPts val="0"/>
              </a:spcAft>
              <a:buNone/>
            </a:pPr>
            <a:endParaRPr lang="en-GB" dirty="0"/>
          </a:p>
          <a:p>
            <a:pPr marL="0" lvl="0" indent="0" algn="l" rtl="0">
              <a:spcBef>
                <a:spcPts val="0"/>
              </a:spcBef>
              <a:spcAft>
                <a:spcPts val="0"/>
              </a:spcAft>
              <a:buNone/>
            </a:pPr>
            <a:r>
              <a:rPr lang="en-GB" dirty="0"/>
              <a:t>Significant Life events - house move, bereavement, divorce and separation, change in schools, illness etc</a:t>
            </a:r>
          </a:p>
          <a:p>
            <a:pPr marL="0" lvl="0" indent="0" algn="l" rtl="0">
              <a:spcBef>
                <a:spcPts val="0"/>
              </a:spcBef>
              <a:spcAft>
                <a:spcPts val="0"/>
              </a:spcAft>
              <a:buNone/>
            </a:pPr>
            <a:endParaRPr lang="en-GB" dirty="0"/>
          </a:p>
          <a:p>
            <a:pPr marL="0" lvl="0" indent="0" algn="l" rtl="0">
              <a:spcBef>
                <a:spcPts val="0"/>
              </a:spcBef>
              <a:spcAft>
                <a:spcPts val="0"/>
              </a:spcAft>
              <a:buNone/>
            </a:pPr>
            <a:r>
              <a:rPr lang="en-GB" dirty="0"/>
              <a:t>Genes - We inherit characteristics such as eye and hair colour but also psychological characteristics e.g. impulsiveness, quick temper. It is known now that anxiety can run in families and it’s characteristics of anxiety they may inherit 1) How easily our body responds to threat - baby jumping to loud noises 2) how emotional we are generally - how easily a baby becomes distressed</a:t>
            </a:r>
          </a:p>
          <a:p>
            <a:endParaRPr lang="en-GB" dirty="0"/>
          </a:p>
        </p:txBody>
      </p:sp>
      <p:sp>
        <p:nvSpPr>
          <p:cNvPr id="4" name="Slide Number Placeholder 3"/>
          <p:cNvSpPr>
            <a:spLocks noGrp="1"/>
          </p:cNvSpPr>
          <p:nvPr>
            <p:ph type="sldNum" sz="quarter" idx="5"/>
          </p:nvPr>
        </p:nvSpPr>
        <p:spPr/>
        <p:txBody>
          <a:bodyPr/>
          <a:lstStyle/>
          <a:p>
            <a:fld id="{DAAD316C-1F78-4EE8-B753-6F2575805CAD}" type="slidenum">
              <a:rPr lang="en-GB" smtClean="0"/>
              <a:t>11</a:t>
            </a:fld>
            <a:endParaRPr lang="en-GB"/>
          </a:p>
        </p:txBody>
      </p:sp>
    </p:spTree>
    <p:extLst>
      <p:ext uri="{BB962C8B-B14F-4D97-AF65-F5344CB8AC3E}">
        <p14:creationId xmlns:p14="http://schemas.microsoft.com/office/powerpoint/2010/main" val="356279164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AAD316C-1F78-4EE8-B753-6F2575805CAD}" type="slidenum">
              <a:rPr lang="en-GB" smtClean="0"/>
              <a:t>12</a:t>
            </a:fld>
            <a:endParaRPr lang="en-GB"/>
          </a:p>
        </p:txBody>
      </p:sp>
    </p:spTree>
    <p:extLst>
      <p:ext uri="{BB962C8B-B14F-4D97-AF65-F5344CB8AC3E}">
        <p14:creationId xmlns:p14="http://schemas.microsoft.com/office/powerpoint/2010/main" val="81962474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Ask questions – be curious, ask questions instead of giving answers/solutions</a:t>
            </a:r>
          </a:p>
          <a:p>
            <a:r>
              <a:rPr lang="en-GB" dirty="0"/>
              <a:t>Be understanding and compassionate</a:t>
            </a:r>
          </a:p>
          <a:p>
            <a:r>
              <a:rPr lang="en-GB" dirty="0"/>
              <a:t>Do not reassure them – get them to come to their own conclusions</a:t>
            </a:r>
          </a:p>
          <a:p>
            <a:r>
              <a:rPr lang="en-GB" dirty="0"/>
              <a:t>Model brave behaviour when trying new things or challenges, or talk to your child about how you’re feeling during the day to normalise</a:t>
            </a:r>
          </a:p>
        </p:txBody>
      </p:sp>
      <p:sp>
        <p:nvSpPr>
          <p:cNvPr id="4" name="Slide Number Placeholder 3"/>
          <p:cNvSpPr>
            <a:spLocks noGrp="1"/>
          </p:cNvSpPr>
          <p:nvPr>
            <p:ph type="sldNum" sz="quarter" idx="5"/>
          </p:nvPr>
        </p:nvSpPr>
        <p:spPr/>
        <p:txBody>
          <a:bodyPr/>
          <a:lstStyle/>
          <a:p>
            <a:fld id="{DAAD316C-1F78-4EE8-B753-6F2575805CAD}" type="slidenum">
              <a:rPr lang="en-GB" smtClean="0"/>
              <a:t>17</a:t>
            </a:fld>
            <a:endParaRPr lang="en-GB"/>
          </a:p>
        </p:txBody>
      </p:sp>
    </p:spTree>
    <p:extLst>
      <p:ext uri="{BB962C8B-B14F-4D97-AF65-F5344CB8AC3E}">
        <p14:creationId xmlns:p14="http://schemas.microsoft.com/office/powerpoint/2010/main" val="67603961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AAD316C-1F78-4EE8-B753-6F2575805CAD}" type="slidenum">
              <a:rPr lang="en-GB" smtClean="0"/>
              <a:t>18</a:t>
            </a:fld>
            <a:endParaRPr lang="en-GB"/>
          </a:p>
        </p:txBody>
      </p:sp>
    </p:spTree>
    <p:extLst>
      <p:ext uri="{BB962C8B-B14F-4D97-AF65-F5344CB8AC3E}">
        <p14:creationId xmlns:p14="http://schemas.microsoft.com/office/powerpoint/2010/main" val="409652144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Once you’ve tried the things listed before.</a:t>
            </a:r>
          </a:p>
        </p:txBody>
      </p:sp>
      <p:sp>
        <p:nvSpPr>
          <p:cNvPr id="4" name="Slide Number Placeholder 3"/>
          <p:cNvSpPr>
            <a:spLocks noGrp="1"/>
          </p:cNvSpPr>
          <p:nvPr>
            <p:ph type="sldNum" sz="quarter" idx="5"/>
          </p:nvPr>
        </p:nvSpPr>
        <p:spPr/>
        <p:txBody>
          <a:bodyPr/>
          <a:lstStyle/>
          <a:p>
            <a:fld id="{DAAD316C-1F78-4EE8-B753-6F2575805CAD}" type="slidenum">
              <a:rPr lang="en-GB" smtClean="0"/>
              <a:t>22</a:t>
            </a:fld>
            <a:endParaRPr lang="en-GB"/>
          </a:p>
        </p:txBody>
      </p:sp>
    </p:spTree>
    <p:extLst>
      <p:ext uri="{BB962C8B-B14F-4D97-AF65-F5344CB8AC3E}">
        <p14:creationId xmlns:p14="http://schemas.microsoft.com/office/powerpoint/2010/main" val="173269775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Speak to your MHL if you have any questions or feedback – unfortunately we won’t have time for questions today. </a:t>
            </a:r>
          </a:p>
          <a:p>
            <a:endParaRPr lang="en-GB" dirty="0"/>
          </a:p>
          <a:p>
            <a:r>
              <a:rPr lang="en-GB" dirty="0"/>
              <a:t>Take a moment to reflect on these questions and consider if you have learnt anything</a:t>
            </a:r>
          </a:p>
        </p:txBody>
      </p:sp>
      <p:sp>
        <p:nvSpPr>
          <p:cNvPr id="4" name="Slide Number Placeholder 3"/>
          <p:cNvSpPr>
            <a:spLocks noGrp="1"/>
          </p:cNvSpPr>
          <p:nvPr>
            <p:ph type="sldNum" sz="quarter" idx="5"/>
          </p:nvPr>
        </p:nvSpPr>
        <p:spPr/>
        <p:txBody>
          <a:bodyPr/>
          <a:lstStyle/>
          <a:p>
            <a:fld id="{DAAD316C-1F78-4EE8-B753-6F2575805CAD}" type="slidenum">
              <a:rPr lang="en-GB" smtClean="0"/>
              <a:t>24</a:t>
            </a:fld>
            <a:endParaRPr lang="en-GB"/>
          </a:p>
        </p:txBody>
      </p:sp>
    </p:spTree>
    <p:extLst>
      <p:ext uri="{BB962C8B-B14F-4D97-AF65-F5344CB8AC3E}">
        <p14:creationId xmlns:p14="http://schemas.microsoft.com/office/powerpoint/2010/main" val="395824698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4DFF65-D2B4-4458-9EC2-AC5C54B417E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51AA76F-2D93-4FD5-A6D9-0C071C73E7C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47545D0D-F374-431D-AAC7-440488DA5C86}"/>
              </a:ext>
            </a:extLst>
          </p:cNvPr>
          <p:cNvSpPr>
            <a:spLocks noGrp="1"/>
          </p:cNvSpPr>
          <p:nvPr>
            <p:ph type="dt" sz="half" idx="10"/>
          </p:nvPr>
        </p:nvSpPr>
        <p:spPr/>
        <p:txBody>
          <a:bodyPr/>
          <a:lstStyle/>
          <a:p>
            <a:fld id="{2B8E2305-67A6-42C4-AE25-C8C878ADBAC9}" type="datetimeFigureOut">
              <a:rPr lang="en-GB" smtClean="0"/>
              <a:t>19/01/2026</a:t>
            </a:fld>
            <a:endParaRPr lang="en-GB"/>
          </a:p>
        </p:txBody>
      </p:sp>
      <p:sp>
        <p:nvSpPr>
          <p:cNvPr id="5" name="Footer Placeholder 4">
            <a:extLst>
              <a:ext uri="{FF2B5EF4-FFF2-40B4-BE49-F238E27FC236}">
                <a16:creationId xmlns:a16="http://schemas.microsoft.com/office/drawing/2014/main" id="{19E25189-DC69-446E-9745-655ED5471E0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628CA9C-77F2-4815-B461-22F350EE142A}"/>
              </a:ext>
            </a:extLst>
          </p:cNvPr>
          <p:cNvSpPr>
            <a:spLocks noGrp="1"/>
          </p:cNvSpPr>
          <p:nvPr>
            <p:ph type="sldNum" sz="quarter" idx="12"/>
          </p:nvPr>
        </p:nvSpPr>
        <p:spPr/>
        <p:txBody>
          <a:bodyPr/>
          <a:lstStyle/>
          <a:p>
            <a:fld id="{DE812BE0-A4B9-4074-8C1A-A66FD9438116}" type="slidenum">
              <a:rPr lang="en-GB" smtClean="0"/>
              <a:t>‹#›</a:t>
            </a:fld>
            <a:endParaRPr lang="en-GB"/>
          </a:p>
        </p:txBody>
      </p:sp>
    </p:spTree>
    <p:extLst>
      <p:ext uri="{BB962C8B-B14F-4D97-AF65-F5344CB8AC3E}">
        <p14:creationId xmlns:p14="http://schemas.microsoft.com/office/powerpoint/2010/main" val="9886581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68A695-6E10-4B1B-910B-55BF2CE551B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E985D13-E50E-41EB-9F97-F83A66F777F8}"/>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6B53701-887F-4416-AFBD-F153430B7D6A}"/>
              </a:ext>
            </a:extLst>
          </p:cNvPr>
          <p:cNvSpPr>
            <a:spLocks noGrp="1"/>
          </p:cNvSpPr>
          <p:nvPr>
            <p:ph type="dt" sz="half" idx="10"/>
          </p:nvPr>
        </p:nvSpPr>
        <p:spPr/>
        <p:txBody>
          <a:bodyPr/>
          <a:lstStyle/>
          <a:p>
            <a:fld id="{2B8E2305-67A6-42C4-AE25-C8C878ADBAC9}" type="datetimeFigureOut">
              <a:rPr lang="en-GB" smtClean="0"/>
              <a:t>19/01/2026</a:t>
            </a:fld>
            <a:endParaRPr lang="en-GB"/>
          </a:p>
        </p:txBody>
      </p:sp>
      <p:sp>
        <p:nvSpPr>
          <p:cNvPr id="5" name="Footer Placeholder 4">
            <a:extLst>
              <a:ext uri="{FF2B5EF4-FFF2-40B4-BE49-F238E27FC236}">
                <a16:creationId xmlns:a16="http://schemas.microsoft.com/office/drawing/2014/main" id="{F1B613B9-152F-4737-A61A-D12738053A7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C50FA8D-9A59-4313-935F-6B66DD42EFBE}"/>
              </a:ext>
            </a:extLst>
          </p:cNvPr>
          <p:cNvSpPr>
            <a:spLocks noGrp="1"/>
          </p:cNvSpPr>
          <p:nvPr>
            <p:ph type="sldNum" sz="quarter" idx="12"/>
          </p:nvPr>
        </p:nvSpPr>
        <p:spPr/>
        <p:txBody>
          <a:bodyPr/>
          <a:lstStyle/>
          <a:p>
            <a:fld id="{DE812BE0-A4B9-4074-8C1A-A66FD9438116}" type="slidenum">
              <a:rPr lang="en-GB" smtClean="0"/>
              <a:t>‹#›</a:t>
            </a:fld>
            <a:endParaRPr lang="en-GB"/>
          </a:p>
        </p:txBody>
      </p:sp>
    </p:spTree>
    <p:extLst>
      <p:ext uri="{BB962C8B-B14F-4D97-AF65-F5344CB8AC3E}">
        <p14:creationId xmlns:p14="http://schemas.microsoft.com/office/powerpoint/2010/main" val="42419499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9042D7-8DCF-400C-B902-CE8732F68B2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353AC4E3-63B8-41EF-8C41-ADFBDC6DC36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6DFB5C93-3662-49D4-9026-6EBBFA5BC7DF}"/>
              </a:ext>
            </a:extLst>
          </p:cNvPr>
          <p:cNvSpPr>
            <a:spLocks noGrp="1"/>
          </p:cNvSpPr>
          <p:nvPr>
            <p:ph type="dt" sz="half" idx="10"/>
          </p:nvPr>
        </p:nvSpPr>
        <p:spPr/>
        <p:txBody>
          <a:bodyPr/>
          <a:lstStyle/>
          <a:p>
            <a:fld id="{2B8E2305-67A6-42C4-AE25-C8C878ADBAC9}" type="datetimeFigureOut">
              <a:rPr lang="en-GB" smtClean="0"/>
              <a:t>19/01/2026</a:t>
            </a:fld>
            <a:endParaRPr lang="en-GB"/>
          </a:p>
        </p:txBody>
      </p:sp>
      <p:sp>
        <p:nvSpPr>
          <p:cNvPr id="5" name="Footer Placeholder 4">
            <a:extLst>
              <a:ext uri="{FF2B5EF4-FFF2-40B4-BE49-F238E27FC236}">
                <a16:creationId xmlns:a16="http://schemas.microsoft.com/office/drawing/2014/main" id="{260535F3-D210-4483-8316-45A73CB6492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E451E0A-869C-403D-B7A6-B195D31A806D}"/>
              </a:ext>
            </a:extLst>
          </p:cNvPr>
          <p:cNvSpPr>
            <a:spLocks noGrp="1"/>
          </p:cNvSpPr>
          <p:nvPr>
            <p:ph type="sldNum" sz="quarter" idx="12"/>
          </p:nvPr>
        </p:nvSpPr>
        <p:spPr/>
        <p:txBody>
          <a:bodyPr/>
          <a:lstStyle/>
          <a:p>
            <a:fld id="{DE812BE0-A4B9-4074-8C1A-A66FD9438116}" type="slidenum">
              <a:rPr lang="en-GB" smtClean="0"/>
              <a:t>‹#›</a:t>
            </a:fld>
            <a:endParaRPr lang="en-GB"/>
          </a:p>
        </p:txBody>
      </p:sp>
    </p:spTree>
    <p:extLst>
      <p:ext uri="{BB962C8B-B14F-4D97-AF65-F5344CB8AC3E}">
        <p14:creationId xmlns:p14="http://schemas.microsoft.com/office/powerpoint/2010/main" val="20936441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744351-19D6-4E07-9DB6-C30BA2E87BB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85013B8-52DB-4C42-B8F5-8748B25C5E0E}"/>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E08141F1-C7EB-48D1-A25B-0BFA3B4B4231}"/>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6C9669A1-6598-4CA4-817D-79AE39FF920F}"/>
              </a:ext>
            </a:extLst>
          </p:cNvPr>
          <p:cNvSpPr>
            <a:spLocks noGrp="1"/>
          </p:cNvSpPr>
          <p:nvPr>
            <p:ph type="dt" sz="half" idx="10"/>
          </p:nvPr>
        </p:nvSpPr>
        <p:spPr/>
        <p:txBody>
          <a:bodyPr/>
          <a:lstStyle/>
          <a:p>
            <a:fld id="{2B8E2305-67A6-42C4-AE25-C8C878ADBAC9}" type="datetimeFigureOut">
              <a:rPr lang="en-GB" smtClean="0"/>
              <a:t>19/01/2026</a:t>
            </a:fld>
            <a:endParaRPr lang="en-GB"/>
          </a:p>
        </p:txBody>
      </p:sp>
      <p:sp>
        <p:nvSpPr>
          <p:cNvPr id="6" name="Footer Placeholder 5">
            <a:extLst>
              <a:ext uri="{FF2B5EF4-FFF2-40B4-BE49-F238E27FC236}">
                <a16:creationId xmlns:a16="http://schemas.microsoft.com/office/drawing/2014/main" id="{F9DF1CDC-2960-408F-A706-5CB5B8AE57D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C1D7AB0-4B7E-41BC-943F-2E745258665F}"/>
              </a:ext>
            </a:extLst>
          </p:cNvPr>
          <p:cNvSpPr>
            <a:spLocks noGrp="1"/>
          </p:cNvSpPr>
          <p:nvPr>
            <p:ph type="sldNum" sz="quarter" idx="12"/>
          </p:nvPr>
        </p:nvSpPr>
        <p:spPr/>
        <p:txBody>
          <a:bodyPr/>
          <a:lstStyle/>
          <a:p>
            <a:fld id="{DE812BE0-A4B9-4074-8C1A-A66FD9438116}" type="slidenum">
              <a:rPr lang="en-GB" smtClean="0"/>
              <a:t>‹#›</a:t>
            </a:fld>
            <a:endParaRPr lang="en-GB"/>
          </a:p>
        </p:txBody>
      </p:sp>
    </p:spTree>
    <p:extLst>
      <p:ext uri="{BB962C8B-B14F-4D97-AF65-F5344CB8AC3E}">
        <p14:creationId xmlns:p14="http://schemas.microsoft.com/office/powerpoint/2010/main" val="12370814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941A8E-94B9-4D60-B95F-B440E2A4472B}"/>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D69ABF9-63E8-4FA9-A77D-B640F450042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F509D33B-EAF3-46FE-94D3-72F0C2340107}"/>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A27DB6B9-D56A-4B0F-8D1D-5D503D0BAFC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F4E9BA54-2172-41FA-93A7-ADE793BFE2A6}"/>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B8C561BA-D451-4B35-A74D-5A247EE23D00}"/>
              </a:ext>
            </a:extLst>
          </p:cNvPr>
          <p:cNvSpPr>
            <a:spLocks noGrp="1"/>
          </p:cNvSpPr>
          <p:nvPr>
            <p:ph type="dt" sz="half" idx="10"/>
          </p:nvPr>
        </p:nvSpPr>
        <p:spPr/>
        <p:txBody>
          <a:bodyPr/>
          <a:lstStyle/>
          <a:p>
            <a:fld id="{2B8E2305-67A6-42C4-AE25-C8C878ADBAC9}" type="datetimeFigureOut">
              <a:rPr lang="en-GB" smtClean="0"/>
              <a:t>19/01/2026</a:t>
            </a:fld>
            <a:endParaRPr lang="en-GB"/>
          </a:p>
        </p:txBody>
      </p:sp>
      <p:sp>
        <p:nvSpPr>
          <p:cNvPr id="8" name="Footer Placeholder 7">
            <a:extLst>
              <a:ext uri="{FF2B5EF4-FFF2-40B4-BE49-F238E27FC236}">
                <a16:creationId xmlns:a16="http://schemas.microsoft.com/office/drawing/2014/main" id="{1C75C19C-3CA5-4524-97B0-50A5241F0BF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F2127C29-A3D1-4209-AD5D-A1726B461270}"/>
              </a:ext>
            </a:extLst>
          </p:cNvPr>
          <p:cNvSpPr>
            <a:spLocks noGrp="1"/>
          </p:cNvSpPr>
          <p:nvPr>
            <p:ph type="sldNum" sz="quarter" idx="12"/>
          </p:nvPr>
        </p:nvSpPr>
        <p:spPr/>
        <p:txBody>
          <a:bodyPr/>
          <a:lstStyle/>
          <a:p>
            <a:fld id="{DE812BE0-A4B9-4074-8C1A-A66FD9438116}" type="slidenum">
              <a:rPr lang="en-GB" smtClean="0"/>
              <a:t>‹#›</a:t>
            </a:fld>
            <a:endParaRPr lang="en-GB"/>
          </a:p>
        </p:txBody>
      </p:sp>
    </p:spTree>
    <p:extLst>
      <p:ext uri="{BB962C8B-B14F-4D97-AF65-F5344CB8AC3E}">
        <p14:creationId xmlns:p14="http://schemas.microsoft.com/office/powerpoint/2010/main" val="878967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455C93-CCED-413E-9BB7-71C1D11FD36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6FB5DD5-99FE-4B68-A631-77AA0184B41A}"/>
              </a:ext>
            </a:extLst>
          </p:cNvPr>
          <p:cNvSpPr>
            <a:spLocks noGrp="1"/>
          </p:cNvSpPr>
          <p:nvPr>
            <p:ph type="dt" sz="half" idx="10"/>
          </p:nvPr>
        </p:nvSpPr>
        <p:spPr/>
        <p:txBody>
          <a:bodyPr/>
          <a:lstStyle/>
          <a:p>
            <a:fld id="{2B8E2305-67A6-42C4-AE25-C8C878ADBAC9}" type="datetimeFigureOut">
              <a:rPr lang="en-GB" smtClean="0"/>
              <a:t>19/01/2026</a:t>
            </a:fld>
            <a:endParaRPr lang="en-GB"/>
          </a:p>
        </p:txBody>
      </p:sp>
      <p:sp>
        <p:nvSpPr>
          <p:cNvPr id="4" name="Footer Placeholder 3">
            <a:extLst>
              <a:ext uri="{FF2B5EF4-FFF2-40B4-BE49-F238E27FC236}">
                <a16:creationId xmlns:a16="http://schemas.microsoft.com/office/drawing/2014/main" id="{EFEB26D3-566D-42BC-8088-5E86B6554F2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32F2782-62E3-4354-9DA7-82EB0188AB04}"/>
              </a:ext>
            </a:extLst>
          </p:cNvPr>
          <p:cNvSpPr>
            <a:spLocks noGrp="1"/>
          </p:cNvSpPr>
          <p:nvPr>
            <p:ph type="sldNum" sz="quarter" idx="12"/>
          </p:nvPr>
        </p:nvSpPr>
        <p:spPr/>
        <p:txBody>
          <a:bodyPr/>
          <a:lstStyle/>
          <a:p>
            <a:fld id="{DE812BE0-A4B9-4074-8C1A-A66FD9438116}" type="slidenum">
              <a:rPr lang="en-GB" smtClean="0"/>
              <a:t>‹#›</a:t>
            </a:fld>
            <a:endParaRPr lang="en-GB"/>
          </a:p>
        </p:txBody>
      </p:sp>
    </p:spTree>
    <p:extLst>
      <p:ext uri="{BB962C8B-B14F-4D97-AF65-F5344CB8AC3E}">
        <p14:creationId xmlns:p14="http://schemas.microsoft.com/office/powerpoint/2010/main" val="30928873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96F7197-5998-4FE0-BBF5-7CE263B254ED}"/>
              </a:ext>
            </a:extLst>
          </p:cNvPr>
          <p:cNvSpPr>
            <a:spLocks noGrp="1"/>
          </p:cNvSpPr>
          <p:nvPr>
            <p:ph type="dt" sz="half" idx="10"/>
          </p:nvPr>
        </p:nvSpPr>
        <p:spPr/>
        <p:txBody>
          <a:bodyPr/>
          <a:lstStyle/>
          <a:p>
            <a:fld id="{2B8E2305-67A6-42C4-AE25-C8C878ADBAC9}" type="datetimeFigureOut">
              <a:rPr lang="en-GB" smtClean="0"/>
              <a:t>19/01/2026</a:t>
            </a:fld>
            <a:endParaRPr lang="en-GB"/>
          </a:p>
        </p:txBody>
      </p:sp>
      <p:sp>
        <p:nvSpPr>
          <p:cNvPr id="3" name="Footer Placeholder 2">
            <a:extLst>
              <a:ext uri="{FF2B5EF4-FFF2-40B4-BE49-F238E27FC236}">
                <a16:creationId xmlns:a16="http://schemas.microsoft.com/office/drawing/2014/main" id="{33A53089-85A8-4F89-A104-E06C291AC65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6A367B23-A638-4E35-B319-ED7C8A6DD422}"/>
              </a:ext>
            </a:extLst>
          </p:cNvPr>
          <p:cNvSpPr>
            <a:spLocks noGrp="1"/>
          </p:cNvSpPr>
          <p:nvPr>
            <p:ph type="sldNum" sz="quarter" idx="12"/>
          </p:nvPr>
        </p:nvSpPr>
        <p:spPr/>
        <p:txBody>
          <a:bodyPr/>
          <a:lstStyle/>
          <a:p>
            <a:fld id="{DE812BE0-A4B9-4074-8C1A-A66FD9438116}" type="slidenum">
              <a:rPr lang="en-GB" smtClean="0"/>
              <a:t>‹#›</a:t>
            </a:fld>
            <a:endParaRPr lang="en-GB"/>
          </a:p>
        </p:txBody>
      </p:sp>
    </p:spTree>
    <p:extLst>
      <p:ext uri="{BB962C8B-B14F-4D97-AF65-F5344CB8AC3E}">
        <p14:creationId xmlns:p14="http://schemas.microsoft.com/office/powerpoint/2010/main" val="38790258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D49A8D-0CDD-4DE1-AB5E-47CF31E3048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12470574-765D-48DD-8DC5-C3B15E1B734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222727A-738C-40FB-AE2A-149FE8BFBB1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F28F19BA-FD25-49C5-B491-61618790035B}"/>
              </a:ext>
            </a:extLst>
          </p:cNvPr>
          <p:cNvSpPr>
            <a:spLocks noGrp="1"/>
          </p:cNvSpPr>
          <p:nvPr>
            <p:ph type="dt" sz="half" idx="10"/>
          </p:nvPr>
        </p:nvSpPr>
        <p:spPr/>
        <p:txBody>
          <a:bodyPr/>
          <a:lstStyle/>
          <a:p>
            <a:fld id="{2B8E2305-67A6-42C4-AE25-C8C878ADBAC9}" type="datetimeFigureOut">
              <a:rPr lang="en-GB" smtClean="0"/>
              <a:t>19/01/2026</a:t>
            </a:fld>
            <a:endParaRPr lang="en-GB"/>
          </a:p>
        </p:txBody>
      </p:sp>
      <p:sp>
        <p:nvSpPr>
          <p:cNvPr id="6" name="Footer Placeholder 5">
            <a:extLst>
              <a:ext uri="{FF2B5EF4-FFF2-40B4-BE49-F238E27FC236}">
                <a16:creationId xmlns:a16="http://schemas.microsoft.com/office/drawing/2014/main" id="{A62FFD8E-6F7A-4257-B8FE-443E5DAF43B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B5A2958-7F08-4C97-BA46-58BD5AB1FDFA}"/>
              </a:ext>
            </a:extLst>
          </p:cNvPr>
          <p:cNvSpPr>
            <a:spLocks noGrp="1"/>
          </p:cNvSpPr>
          <p:nvPr>
            <p:ph type="sldNum" sz="quarter" idx="12"/>
          </p:nvPr>
        </p:nvSpPr>
        <p:spPr/>
        <p:txBody>
          <a:bodyPr/>
          <a:lstStyle/>
          <a:p>
            <a:fld id="{DE812BE0-A4B9-4074-8C1A-A66FD9438116}" type="slidenum">
              <a:rPr lang="en-GB" smtClean="0"/>
              <a:t>‹#›</a:t>
            </a:fld>
            <a:endParaRPr lang="en-GB"/>
          </a:p>
        </p:txBody>
      </p:sp>
    </p:spTree>
    <p:extLst>
      <p:ext uri="{BB962C8B-B14F-4D97-AF65-F5344CB8AC3E}">
        <p14:creationId xmlns:p14="http://schemas.microsoft.com/office/powerpoint/2010/main" val="26493618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4B4E1B-AD34-4F75-A81B-E4D010044E0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B4AB8EA1-C3CC-4AD2-9FD3-799E147D8F1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636E6F2-C4DB-4817-9CF0-ED74ED5B00C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8F26FDDA-090E-4A3F-ADBA-BC6F68EFBEEE}"/>
              </a:ext>
            </a:extLst>
          </p:cNvPr>
          <p:cNvSpPr>
            <a:spLocks noGrp="1"/>
          </p:cNvSpPr>
          <p:nvPr>
            <p:ph type="dt" sz="half" idx="10"/>
          </p:nvPr>
        </p:nvSpPr>
        <p:spPr/>
        <p:txBody>
          <a:bodyPr/>
          <a:lstStyle/>
          <a:p>
            <a:fld id="{2B8E2305-67A6-42C4-AE25-C8C878ADBAC9}" type="datetimeFigureOut">
              <a:rPr lang="en-GB" smtClean="0"/>
              <a:t>19/01/2026</a:t>
            </a:fld>
            <a:endParaRPr lang="en-GB"/>
          </a:p>
        </p:txBody>
      </p:sp>
      <p:sp>
        <p:nvSpPr>
          <p:cNvPr id="6" name="Footer Placeholder 5">
            <a:extLst>
              <a:ext uri="{FF2B5EF4-FFF2-40B4-BE49-F238E27FC236}">
                <a16:creationId xmlns:a16="http://schemas.microsoft.com/office/drawing/2014/main" id="{A075A1DE-BE67-407A-B919-57CDE401374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9241AE3-2C33-45D6-B48E-07854F0A0636}"/>
              </a:ext>
            </a:extLst>
          </p:cNvPr>
          <p:cNvSpPr>
            <a:spLocks noGrp="1"/>
          </p:cNvSpPr>
          <p:nvPr>
            <p:ph type="sldNum" sz="quarter" idx="12"/>
          </p:nvPr>
        </p:nvSpPr>
        <p:spPr/>
        <p:txBody>
          <a:bodyPr/>
          <a:lstStyle/>
          <a:p>
            <a:fld id="{DE812BE0-A4B9-4074-8C1A-A66FD9438116}" type="slidenum">
              <a:rPr lang="en-GB" smtClean="0"/>
              <a:t>‹#›</a:t>
            </a:fld>
            <a:endParaRPr lang="en-GB"/>
          </a:p>
        </p:txBody>
      </p:sp>
    </p:spTree>
    <p:extLst>
      <p:ext uri="{BB962C8B-B14F-4D97-AF65-F5344CB8AC3E}">
        <p14:creationId xmlns:p14="http://schemas.microsoft.com/office/powerpoint/2010/main" val="19863419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30330B-21BC-484E-84E6-D95106B0CEC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1D40519-31CF-4DF5-BF8F-5114C4DB83CA}"/>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A16BD52-ACB1-4A18-9498-26619C298835}"/>
              </a:ext>
            </a:extLst>
          </p:cNvPr>
          <p:cNvSpPr>
            <a:spLocks noGrp="1"/>
          </p:cNvSpPr>
          <p:nvPr>
            <p:ph type="dt" sz="half" idx="10"/>
          </p:nvPr>
        </p:nvSpPr>
        <p:spPr/>
        <p:txBody>
          <a:bodyPr/>
          <a:lstStyle/>
          <a:p>
            <a:fld id="{2B8E2305-67A6-42C4-AE25-C8C878ADBAC9}" type="datetimeFigureOut">
              <a:rPr lang="en-GB" smtClean="0"/>
              <a:t>19/01/2026</a:t>
            </a:fld>
            <a:endParaRPr lang="en-GB"/>
          </a:p>
        </p:txBody>
      </p:sp>
      <p:sp>
        <p:nvSpPr>
          <p:cNvPr id="5" name="Footer Placeholder 4">
            <a:extLst>
              <a:ext uri="{FF2B5EF4-FFF2-40B4-BE49-F238E27FC236}">
                <a16:creationId xmlns:a16="http://schemas.microsoft.com/office/drawing/2014/main" id="{F40EEDC2-44AB-4138-B918-30539E834C7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54B8D7C-6A9E-455B-A4E6-844910C661B9}"/>
              </a:ext>
            </a:extLst>
          </p:cNvPr>
          <p:cNvSpPr>
            <a:spLocks noGrp="1"/>
          </p:cNvSpPr>
          <p:nvPr>
            <p:ph type="sldNum" sz="quarter" idx="12"/>
          </p:nvPr>
        </p:nvSpPr>
        <p:spPr/>
        <p:txBody>
          <a:bodyPr/>
          <a:lstStyle/>
          <a:p>
            <a:fld id="{DE812BE0-A4B9-4074-8C1A-A66FD9438116}" type="slidenum">
              <a:rPr lang="en-GB" smtClean="0"/>
              <a:t>‹#›</a:t>
            </a:fld>
            <a:endParaRPr lang="en-GB"/>
          </a:p>
        </p:txBody>
      </p:sp>
    </p:spTree>
    <p:extLst>
      <p:ext uri="{BB962C8B-B14F-4D97-AF65-F5344CB8AC3E}">
        <p14:creationId xmlns:p14="http://schemas.microsoft.com/office/powerpoint/2010/main" val="64151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49BCA7C-160F-478C-AEEF-1CF5E9F2E622}"/>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0F0A45D-461A-4678-A92E-417B3C916A20}"/>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635554A-C5D3-4C2C-B7CF-53800234C600}"/>
              </a:ext>
            </a:extLst>
          </p:cNvPr>
          <p:cNvSpPr>
            <a:spLocks noGrp="1"/>
          </p:cNvSpPr>
          <p:nvPr>
            <p:ph type="dt" sz="half" idx="10"/>
          </p:nvPr>
        </p:nvSpPr>
        <p:spPr/>
        <p:txBody>
          <a:bodyPr/>
          <a:lstStyle/>
          <a:p>
            <a:fld id="{2B8E2305-67A6-42C4-AE25-C8C878ADBAC9}" type="datetimeFigureOut">
              <a:rPr lang="en-GB" smtClean="0"/>
              <a:t>19/01/2026</a:t>
            </a:fld>
            <a:endParaRPr lang="en-GB"/>
          </a:p>
        </p:txBody>
      </p:sp>
      <p:sp>
        <p:nvSpPr>
          <p:cNvPr id="5" name="Footer Placeholder 4">
            <a:extLst>
              <a:ext uri="{FF2B5EF4-FFF2-40B4-BE49-F238E27FC236}">
                <a16:creationId xmlns:a16="http://schemas.microsoft.com/office/drawing/2014/main" id="{BFEA3BC5-C10B-4185-BECF-E9FC83FD7BC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4FAC113-9FDA-4E73-A045-5D09E4574895}"/>
              </a:ext>
            </a:extLst>
          </p:cNvPr>
          <p:cNvSpPr>
            <a:spLocks noGrp="1"/>
          </p:cNvSpPr>
          <p:nvPr>
            <p:ph type="sldNum" sz="quarter" idx="12"/>
          </p:nvPr>
        </p:nvSpPr>
        <p:spPr/>
        <p:txBody>
          <a:bodyPr/>
          <a:lstStyle/>
          <a:p>
            <a:fld id="{DE812BE0-A4B9-4074-8C1A-A66FD9438116}" type="slidenum">
              <a:rPr lang="en-GB" smtClean="0"/>
              <a:t>‹#›</a:t>
            </a:fld>
            <a:endParaRPr lang="en-GB"/>
          </a:p>
        </p:txBody>
      </p:sp>
    </p:spTree>
    <p:extLst>
      <p:ext uri="{BB962C8B-B14F-4D97-AF65-F5344CB8AC3E}">
        <p14:creationId xmlns:p14="http://schemas.microsoft.com/office/powerpoint/2010/main" val="40813144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60D4C26-6CAE-4F52-B329-FBBC9892DD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6F9F8A0-C68F-453D-8BDB-3BAEF7ED477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B10A245-77CA-46FE-B556-3AE787BF210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B8E2305-67A6-42C4-AE25-C8C878ADBAC9}" type="datetimeFigureOut">
              <a:rPr lang="en-GB" smtClean="0"/>
              <a:t>19/01/2026</a:t>
            </a:fld>
            <a:endParaRPr lang="en-GB"/>
          </a:p>
        </p:txBody>
      </p:sp>
      <p:sp>
        <p:nvSpPr>
          <p:cNvPr id="5" name="Footer Placeholder 4">
            <a:extLst>
              <a:ext uri="{FF2B5EF4-FFF2-40B4-BE49-F238E27FC236}">
                <a16:creationId xmlns:a16="http://schemas.microsoft.com/office/drawing/2014/main" id="{F6E25415-0A45-4801-A12F-5B0EDE61F3E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5A5B3FC4-E70C-4307-817B-960A5C8EC5D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E812BE0-A4B9-4074-8C1A-A66FD9438116}" type="slidenum">
              <a:rPr lang="en-GB" smtClean="0"/>
              <a:t>‹#›</a:t>
            </a:fld>
            <a:endParaRPr lang="en-GB"/>
          </a:p>
        </p:txBody>
      </p:sp>
    </p:spTree>
    <p:extLst>
      <p:ext uri="{BB962C8B-B14F-4D97-AF65-F5344CB8AC3E}">
        <p14:creationId xmlns:p14="http://schemas.microsoft.com/office/powerpoint/2010/main" val="114193618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2.xml"/><Relationship Id="rId1" Type="http://schemas.openxmlformats.org/officeDocument/2006/relationships/video" Target="https://www.youtube.com/embed/rpolpKTWrp4" TargetMode="External"/><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hyperlink" Target="https://pixabay.com/en/hungry-emoji-emojis-funny-face-3432567/"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2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B94ADD-1C1C-48A5-BE15-3228D16B2CBF}"/>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8074389E-96D4-445A-B58C-4631E8E104A7}"/>
              </a:ext>
            </a:extLst>
          </p:cNvPr>
          <p:cNvSpPr>
            <a:spLocks noGrp="1"/>
          </p:cNvSpPr>
          <p:nvPr>
            <p:ph type="subTitle" idx="1"/>
          </p:nvPr>
        </p:nvSpPr>
        <p:spPr/>
        <p:txBody>
          <a:bodyPr/>
          <a:lstStyle/>
          <a:p>
            <a:endParaRPr lang="en-GB"/>
          </a:p>
        </p:txBody>
      </p:sp>
      <p:pic>
        <p:nvPicPr>
          <p:cNvPr id="4" name="Picture 3">
            <a:extLst>
              <a:ext uri="{FF2B5EF4-FFF2-40B4-BE49-F238E27FC236}">
                <a16:creationId xmlns:a16="http://schemas.microsoft.com/office/drawing/2014/main" id="{F8D92A78-490F-4FE8-8FBA-BA8AE3A69DFC}"/>
              </a:ext>
            </a:extLst>
          </p:cNvPr>
          <p:cNvPicPr>
            <a:picLocks noChangeAspect="1"/>
          </p:cNvPicPr>
          <p:nvPr/>
        </p:nvPicPr>
        <p:blipFill>
          <a:blip r:embed="rId3"/>
          <a:stretch>
            <a:fillRect/>
          </a:stretch>
        </p:blipFill>
        <p:spPr>
          <a:xfrm>
            <a:off x="0" y="-26728"/>
            <a:ext cx="12320833" cy="6911455"/>
          </a:xfrm>
          <a:prstGeom prst="rect">
            <a:avLst/>
          </a:prstGeom>
        </p:spPr>
      </p:pic>
      <p:sp>
        <p:nvSpPr>
          <p:cNvPr id="5" name="TextBox 4">
            <a:extLst>
              <a:ext uri="{FF2B5EF4-FFF2-40B4-BE49-F238E27FC236}">
                <a16:creationId xmlns:a16="http://schemas.microsoft.com/office/drawing/2014/main" id="{6F16852C-BEB0-499D-8B36-8F12479879B0}"/>
              </a:ext>
            </a:extLst>
          </p:cNvPr>
          <p:cNvSpPr txBox="1"/>
          <p:nvPr/>
        </p:nvSpPr>
        <p:spPr>
          <a:xfrm>
            <a:off x="3505250" y="529309"/>
            <a:ext cx="7720552" cy="2308324"/>
          </a:xfrm>
          <a:prstGeom prst="rect">
            <a:avLst/>
          </a:prstGeom>
          <a:noFill/>
        </p:spPr>
        <p:txBody>
          <a:bodyPr wrap="square" rtlCol="0">
            <a:spAutoFit/>
          </a:bodyPr>
          <a:lstStyle/>
          <a:p>
            <a:pPr algn="ctr"/>
            <a:r>
              <a:rPr lang="en-GB" sz="7200" b="1" dirty="0">
                <a:solidFill>
                  <a:schemeClr val="accent4">
                    <a:lumMod val="20000"/>
                    <a:lumOff val="80000"/>
                  </a:schemeClr>
                </a:solidFill>
                <a:latin typeface="MV Boli" panose="02000500030200090000" pitchFamily="2" charset="0"/>
                <a:ea typeface="Segoe UI Black" panose="020B0A02040204020203" pitchFamily="34" charset="0"/>
                <a:cs typeface="MV Boli" panose="02000500030200090000" pitchFamily="2" charset="0"/>
              </a:rPr>
              <a:t>Anxiety</a:t>
            </a:r>
          </a:p>
          <a:p>
            <a:pPr algn="ctr"/>
            <a:r>
              <a:rPr lang="en-GB" sz="7200" b="1" dirty="0">
                <a:solidFill>
                  <a:schemeClr val="accent4">
                    <a:lumMod val="20000"/>
                    <a:lumOff val="80000"/>
                  </a:schemeClr>
                </a:solidFill>
                <a:latin typeface="MV Boli" panose="02000500030200090000" pitchFamily="2" charset="0"/>
                <a:ea typeface="Segoe UI Black" panose="020B0A02040204020203" pitchFamily="34" charset="0"/>
                <a:cs typeface="MV Boli" panose="02000500030200090000" pitchFamily="2" charset="0"/>
              </a:rPr>
              <a:t>Parent Workshop</a:t>
            </a:r>
          </a:p>
        </p:txBody>
      </p:sp>
      <p:pic>
        <p:nvPicPr>
          <p:cNvPr id="7" name="Picture 6">
            <a:extLst>
              <a:ext uri="{FF2B5EF4-FFF2-40B4-BE49-F238E27FC236}">
                <a16:creationId xmlns:a16="http://schemas.microsoft.com/office/drawing/2014/main" id="{1B1A5743-3816-4362-8391-877E720D43B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605044" y="121788"/>
            <a:ext cx="1586956" cy="640734"/>
          </a:xfrm>
          <a:prstGeom prst="rect">
            <a:avLst/>
          </a:prstGeom>
        </p:spPr>
      </p:pic>
      <p:sp>
        <p:nvSpPr>
          <p:cNvPr id="8" name="TextBox 7">
            <a:extLst>
              <a:ext uri="{FF2B5EF4-FFF2-40B4-BE49-F238E27FC236}">
                <a16:creationId xmlns:a16="http://schemas.microsoft.com/office/drawing/2014/main" id="{40D3CB8A-13A1-4DA9-B877-E13461F51F5D}"/>
              </a:ext>
            </a:extLst>
          </p:cNvPr>
          <p:cNvSpPr txBox="1"/>
          <p:nvPr/>
        </p:nvSpPr>
        <p:spPr>
          <a:xfrm>
            <a:off x="3360158" y="3709898"/>
            <a:ext cx="5895031" cy="1569660"/>
          </a:xfrm>
          <a:prstGeom prst="rect">
            <a:avLst/>
          </a:prstGeom>
          <a:noFill/>
        </p:spPr>
        <p:txBody>
          <a:bodyPr wrap="square" rtlCol="0">
            <a:spAutoFit/>
          </a:bodyPr>
          <a:lstStyle/>
          <a:p>
            <a:pPr algn="ctr"/>
            <a:r>
              <a:rPr lang="en-GB" sz="2400" dirty="0">
                <a:solidFill>
                  <a:schemeClr val="accent4"/>
                </a:solidFill>
                <a:latin typeface="Arial Black" panose="020B0A04020102020204" pitchFamily="34" charset="0"/>
                <a:ea typeface="Yu Gothic UI Semilight" panose="020B0400000000000000" pitchFamily="34" charset="-128"/>
                <a:cs typeface="MV Boli" panose="02000500030200090000" pitchFamily="2" charset="0"/>
              </a:rPr>
              <a:t>West Hampshire Mental Health Support Teams</a:t>
            </a:r>
          </a:p>
          <a:p>
            <a:pPr algn="ctr"/>
            <a:endParaRPr lang="en-GB" sz="2400" dirty="0">
              <a:solidFill>
                <a:schemeClr val="accent4"/>
              </a:solidFill>
              <a:latin typeface="Arial Black" panose="020B0A04020102020204" pitchFamily="34" charset="0"/>
              <a:ea typeface="Yu Gothic UI Semilight" panose="020B0400000000000000" pitchFamily="34" charset="-128"/>
              <a:cs typeface="MV Boli" panose="02000500030200090000" pitchFamily="2" charset="0"/>
            </a:endParaRPr>
          </a:p>
          <a:p>
            <a:pPr algn="ctr"/>
            <a:r>
              <a:rPr lang="en-GB" sz="2400" dirty="0">
                <a:solidFill>
                  <a:schemeClr val="accent4"/>
                </a:solidFill>
                <a:latin typeface="Arial Black" panose="020B0A04020102020204" pitchFamily="34" charset="0"/>
                <a:ea typeface="Yu Gothic UI Semilight" panose="020B0400000000000000" pitchFamily="34" charset="-128"/>
                <a:cs typeface="MV Boli" panose="02000500030200090000" pitchFamily="2" charset="0"/>
              </a:rPr>
              <a:t>Emily </a:t>
            </a:r>
            <a:r>
              <a:rPr lang="en-GB" sz="2400" dirty="0" err="1">
                <a:solidFill>
                  <a:schemeClr val="accent4"/>
                </a:solidFill>
                <a:latin typeface="Arial Black" panose="020B0A04020102020204" pitchFamily="34" charset="0"/>
                <a:ea typeface="Yu Gothic UI Semilight" panose="020B0400000000000000" pitchFamily="34" charset="-128"/>
                <a:cs typeface="MV Boli" panose="02000500030200090000" pitchFamily="2" charset="0"/>
              </a:rPr>
              <a:t>Snushall</a:t>
            </a:r>
            <a:r>
              <a:rPr lang="en-GB" sz="2400" dirty="0">
                <a:solidFill>
                  <a:schemeClr val="accent4"/>
                </a:solidFill>
                <a:latin typeface="Arial Black" panose="020B0A04020102020204" pitchFamily="34" charset="0"/>
                <a:ea typeface="Yu Gothic UI Semilight" panose="020B0400000000000000" pitchFamily="34" charset="-128"/>
                <a:cs typeface="MV Boli" panose="02000500030200090000" pitchFamily="2" charset="0"/>
              </a:rPr>
              <a:t> and Kate Munday</a:t>
            </a:r>
            <a:endParaRPr lang="en-GB" sz="800" dirty="0">
              <a:solidFill>
                <a:schemeClr val="accent4"/>
              </a:solidFill>
              <a:latin typeface="Arial Black" panose="020B0A04020102020204" pitchFamily="34" charset="0"/>
              <a:ea typeface="Yu Gothic UI Semilight" panose="020B0400000000000000" pitchFamily="34" charset="-128"/>
              <a:cs typeface="MV Boli" panose="02000500030200090000" pitchFamily="2" charset="0"/>
            </a:endParaRPr>
          </a:p>
        </p:txBody>
      </p:sp>
    </p:spTree>
    <p:extLst>
      <p:ext uri="{BB962C8B-B14F-4D97-AF65-F5344CB8AC3E}">
        <p14:creationId xmlns:p14="http://schemas.microsoft.com/office/powerpoint/2010/main" val="42141755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95D4EF-44C0-4F69-A41E-094820EDDBCA}"/>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CA7C5DEA-6EB1-4AA4-9054-37DD3B08F5B0}"/>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591FED06-4BEE-4BD0-8E24-99A2DC6268C3}"/>
              </a:ext>
            </a:extLst>
          </p:cNvPr>
          <p:cNvPicPr>
            <a:picLocks noChangeAspect="1"/>
          </p:cNvPicPr>
          <p:nvPr/>
        </p:nvPicPr>
        <p:blipFill>
          <a:blip r:embed="rId2"/>
          <a:stretch>
            <a:fillRect/>
          </a:stretch>
        </p:blipFill>
        <p:spPr>
          <a:xfrm>
            <a:off x="-1" y="0"/>
            <a:ext cx="12273699" cy="6919974"/>
          </a:xfrm>
          <a:prstGeom prst="rect">
            <a:avLst/>
          </a:prstGeom>
        </p:spPr>
      </p:pic>
      <p:sp>
        <p:nvSpPr>
          <p:cNvPr id="5" name="TextBox 4">
            <a:extLst>
              <a:ext uri="{FF2B5EF4-FFF2-40B4-BE49-F238E27FC236}">
                <a16:creationId xmlns:a16="http://schemas.microsoft.com/office/drawing/2014/main" id="{3672E6A2-2820-420A-9174-837BC0F636F3}"/>
              </a:ext>
            </a:extLst>
          </p:cNvPr>
          <p:cNvSpPr txBox="1"/>
          <p:nvPr/>
        </p:nvSpPr>
        <p:spPr>
          <a:xfrm>
            <a:off x="3442353" y="681037"/>
            <a:ext cx="8157328" cy="1323439"/>
          </a:xfrm>
          <a:prstGeom prst="rect">
            <a:avLst/>
          </a:prstGeom>
          <a:noFill/>
        </p:spPr>
        <p:txBody>
          <a:bodyPr wrap="square" rtlCol="0">
            <a:spAutoFit/>
          </a:bodyPr>
          <a:lstStyle/>
          <a:p>
            <a:pPr algn="ctr"/>
            <a:r>
              <a:rPr lang="en-GB" sz="8000" b="1" dirty="0">
                <a:solidFill>
                  <a:schemeClr val="accent4">
                    <a:lumMod val="20000"/>
                    <a:lumOff val="80000"/>
                  </a:schemeClr>
                </a:solidFill>
                <a:latin typeface="MV Boli" panose="02000500030200090000" pitchFamily="2" charset="0"/>
                <a:ea typeface="Segoe UI Black" panose="020B0A02040204020203" pitchFamily="34" charset="0"/>
                <a:cs typeface="MV Boli" panose="02000500030200090000" pitchFamily="2" charset="0"/>
              </a:rPr>
              <a:t>Agenda</a:t>
            </a:r>
          </a:p>
        </p:txBody>
      </p:sp>
      <p:sp>
        <p:nvSpPr>
          <p:cNvPr id="6" name="TextBox 5">
            <a:extLst>
              <a:ext uri="{FF2B5EF4-FFF2-40B4-BE49-F238E27FC236}">
                <a16:creationId xmlns:a16="http://schemas.microsoft.com/office/drawing/2014/main" id="{836AC5D7-E5C6-422B-97E6-F6B516CC5262}"/>
              </a:ext>
            </a:extLst>
          </p:cNvPr>
          <p:cNvSpPr txBox="1"/>
          <p:nvPr/>
        </p:nvSpPr>
        <p:spPr>
          <a:xfrm>
            <a:off x="5200847" y="2102682"/>
            <a:ext cx="6612902" cy="3046988"/>
          </a:xfrm>
          <a:prstGeom prst="rect">
            <a:avLst/>
          </a:prstGeom>
          <a:noFill/>
        </p:spPr>
        <p:txBody>
          <a:bodyPr wrap="square" rtlCol="0">
            <a:spAutoFit/>
          </a:bodyPr>
          <a:lstStyle/>
          <a:p>
            <a:pPr marL="457200" indent="-457200">
              <a:buFont typeface="+mj-lt"/>
              <a:buAutoNum type="arabicPeriod"/>
            </a:pPr>
            <a:r>
              <a:rPr lang="en-GB" sz="2400" dirty="0">
                <a:solidFill>
                  <a:schemeClr val="accent4">
                    <a:lumMod val="60000"/>
                    <a:lumOff val="40000"/>
                  </a:schemeClr>
                </a:solidFill>
                <a:latin typeface="Candara Light" panose="020E0502030303020204" pitchFamily="34" charset="0"/>
                <a:ea typeface="Yu Gothic UI Semilight" panose="020B0400000000000000" pitchFamily="34" charset="-128"/>
                <a:cs typeface="MV Boli" panose="02000500030200090000" pitchFamily="2" charset="0"/>
              </a:rPr>
              <a:t>Welcome</a:t>
            </a:r>
          </a:p>
          <a:p>
            <a:pPr marL="457200" indent="-457200">
              <a:buFont typeface="+mj-lt"/>
              <a:buAutoNum type="arabicPeriod"/>
            </a:pPr>
            <a:r>
              <a:rPr lang="en-GB" sz="2400" dirty="0">
                <a:solidFill>
                  <a:schemeClr val="accent4">
                    <a:lumMod val="60000"/>
                    <a:lumOff val="40000"/>
                  </a:schemeClr>
                </a:solidFill>
                <a:latin typeface="Candara Light" panose="020E0502030303020204" pitchFamily="34" charset="0"/>
                <a:ea typeface="Yu Gothic UI Semilight" panose="020B0400000000000000" pitchFamily="34" charset="-128"/>
                <a:cs typeface="MV Boli" panose="02000500030200090000" pitchFamily="2" charset="0"/>
              </a:rPr>
              <a:t>What is anxiety?</a:t>
            </a:r>
          </a:p>
          <a:p>
            <a:pPr marL="457200" indent="-457200">
              <a:buFont typeface="+mj-lt"/>
              <a:buAutoNum type="arabicPeriod"/>
            </a:pPr>
            <a:r>
              <a:rPr lang="en-GB" sz="2400" dirty="0">
                <a:solidFill>
                  <a:schemeClr val="accent4">
                    <a:lumMod val="60000"/>
                    <a:lumOff val="40000"/>
                  </a:schemeClr>
                </a:solidFill>
                <a:latin typeface="Candara Light" panose="020E0502030303020204" pitchFamily="34" charset="0"/>
                <a:ea typeface="Yu Gothic UI Semilight" panose="020B0400000000000000" pitchFamily="34" charset="-128"/>
                <a:cs typeface="MV Boli" panose="02000500030200090000" pitchFamily="2" charset="0"/>
              </a:rPr>
              <a:t>When &amp; why does anxiety become a problem?</a:t>
            </a:r>
          </a:p>
          <a:p>
            <a:pPr marL="457200" indent="-457200">
              <a:buFont typeface="+mj-lt"/>
              <a:buAutoNum type="arabicPeriod"/>
            </a:pPr>
            <a:r>
              <a:rPr lang="en-GB" sz="2400" dirty="0">
                <a:solidFill>
                  <a:schemeClr val="accent4">
                    <a:lumMod val="60000"/>
                    <a:lumOff val="40000"/>
                  </a:schemeClr>
                </a:solidFill>
                <a:latin typeface="Candara Light" panose="020E0502030303020204" pitchFamily="34" charset="0"/>
                <a:ea typeface="Yu Gothic UI Semilight" panose="020B0400000000000000" pitchFamily="34" charset="-128"/>
                <a:cs typeface="MV Boli" panose="02000500030200090000" pitchFamily="2" charset="0"/>
              </a:rPr>
              <a:t>Anxiety disorders</a:t>
            </a:r>
          </a:p>
          <a:p>
            <a:pPr marL="457200" indent="-457200">
              <a:buFont typeface="+mj-lt"/>
              <a:buAutoNum type="arabicPeriod"/>
            </a:pPr>
            <a:r>
              <a:rPr lang="en-GB" sz="2400" dirty="0">
                <a:solidFill>
                  <a:schemeClr val="accent4">
                    <a:lumMod val="60000"/>
                    <a:lumOff val="40000"/>
                  </a:schemeClr>
                </a:solidFill>
                <a:latin typeface="Candara Light" panose="020E0502030303020204" pitchFamily="34" charset="0"/>
                <a:ea typeface="Yu Gothic UI Semilight" panose="020B0400000000000000" pitchFamily="34" charset="-128"/>
                <a:cs typeface="MV Boli" panose="02000500030200090000" pitchFamily="2" charset="0"/>
              </a:rPr>
              <a:t>Causes of anxiety</a:t>
            </a:r>
          </a:p>
          <a:p>
            <a:pPr marL="457200" indent="-457200">
              <a:buFont typeface="+mj-lt"/>
              <a:buAutoNum type="arabicPeriod"/>
            </a:pPr>
            <a:r>
              <a:rPr lang="en-GB" sz="2400" dirty="0">
                <a:solidFill>
                  <a:schemeClr val="accent4">
                    <a:lumMod val="60000"/>
                    <a:lumOff val="40000"/>
                  </a:schemeClr>
                </a:solidFill>
                <a:latin typeface="Candara Light" panose="020E0502030303020204" pitchFamily="34" charset="0"/>
                <a:ea typeface="Yu Gothic UI Semilight" panose="020B0400000000000000" pitchFamily="34" charset="-128"/>
                <a:cs typeface="MV Boli" panose="02000500030200090000" pitchFamily="2" charset="0"/>
              </a:rPr>
              <a:t>Maintenance of anxiety</a:t>
            </a:r>
          </a:p>
          <a:p>
            <a:pPr marL="457200" indent="-457200">
              <a:buFont typeface="+mj-lt"/>
              <a:buAutoNum type="arabicPeriod"/>
            </a:pPr>
            <a:r>
              <a:rPr lang="en-GB" sz="2400" dirty="0">
                <a:solidFill>
                  <a:schemeClr val="accent4">
                    <a:lumMod val="60000"/>
                    <a:lumOff val="40000"/>
                  </a:schemeClr>
                </a:solidFill>
                <a:latin typeface="Candara Light" panose="020E0502030303020204" pitchFamily="34" charset="0"/>
                <a:ea typeface="Yu Gothic UI Semilight" panose="020B0400000000000000" pitchFamily="34" charset="-128"/>
                <a:cs typeface="MV Boli" panose="02000500030200090000" pitchFamily="2" charset="0"/>
              </a:rPr>
              <a:t>How to help your child</a:t>
            </a:r>
          </a:p>
          <a:p>
            <a:pPr marL="457200" indent="-457200">
              <a:buFont typeface="+mj-lt"/>
              <a:buAutoNum type="arabicPeriod"/>
            </a:pPr>
            <a:r>
              <a:rPr lang="en-GB" sz="2400" dirty="0">
                <a:solidFill>
                  <a:schemeClr val="accent4">
                    <a:lumMod val="60000"/>
                    <a:lumOff val="40000"/>
                  </a:schemeClr>
                </a:solidFill>
                <a:latin typeface="Candara Light" panose="020E0502030303020204" pitchFamily="34" charset="0"/>
                <a:ea typeface="Yu Gothic UI Semilight" panose="020B0400000000000000" pitchFamily="34" charset="-128"/>
                <a:cs typeface="MV Boli" panose="02000500030200090000" pitchFamily="2" charset="0"/>
              </a:rPr>
              <a:t>Helpful resources</a:t>
            </a:r>
          </a:p>
        </p:txBody>
      </p:sp>
    </p:spTree>
    <p:extLst>
      <p:ext uri="{BB962C8B-B14F-4D97-AF65-F5344CB8AC3E}">
        <p14:creationId xmlns:p14="http://schemas.microsoft.com/office/powerpoint/2010/main" val="38828074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6ED8DE-EB2B-432E-874E-E13409FE0A8E}"/>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22A290A6-C2CC-4807-ADF6-37103B69E9A1}"/>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8A6D6E93-BBD5-4FDC-AD18-2F6D11E83088}"/>
              </a:ext>
            </a:extLst>
          </p:cNvPr>
          <p:cNvPicPr>
            <a:picLocks noChangeAspect="1"/>
          </p:cNvPicPr>
          <p:nvPr/>
        </p:nvPicPr>
        <p:blipFill>
          <a:blip r:embed="rId3"/>
          <a:stretch>
            <a:fillRect/>
          </a:stretch>
        </p:blipFill>
        <p:spPr>
          <a:xfrm>
            <a:off x="0" y="-1"/>
            <a:ext cx="12192000" cy="6867407"/>
          </a:xfrm>
          <a:prstGeom prst="rect">
            <a:avLst/>
          </a:prstGeom>
        </p:spPr>
      </p:pic>
      <p:sp>
        <p:nvSpPr>
          <p:cNvPr id="5" name="TextBox 4">
            <a:extLst>
              <a:ext uri="{FF2B5EF4-FFF2-40B4-BE49-F238E27FC236}">
                <a16:creationId xmlns:a16="http://schemas.microsoft.com/office/drawing/2014/main" id="{8E833AF4-95B0-4157-9F9A-AE0237385F24}"/>
              </a:ext>
            </a:extLst>
          </p:cNvPr>
          <p:cNvSpPr txBox="1"/>
          <p:nvPr/>
        </p:nvSpPr>
        <p:spPr>
          <a:xfrm>
            <a:off x="4265628" y="937012"/>
            <a:ext cx="7720552" cy="1323439"/>
          </a:xfrm>
          <a:prstGeom prst="rect">
            <a:avLst/>
          </a:prstGeom>
          <a:noFill/>
        </p:spPr>
        <p:txBody>
          <a:bodyPr wrap="square" rtlCol="0">
            <a:spAutoFit/>
          </a:bodyPr>
          <a:lstStyle/>
          <a:p>
            <a:pPr algn="ctr"/>
            <a:r>
              <a:rPr lang="en-GB" sz="6600" b="1" dirty="0">
                <a:solidFill>
                  <a:schemeClr val="bg1"/>
                </a:solidFill>
                <a:latin typeface="MV Boli" panose="02000500030200090000" pitchFamily="2" charset="0"/>
                <a:ea typeface="Segoe UI Black" panose="020B0A02040204020203" pitchFamily="34" charset="0"/>
                <a:cs typeface="MV Boli" panose="02000500030200090000" pitchFamily="2" charset="0"/>
              </a:rPr>
              <a:t>Please Remember</a:t>
            </a:r>
            <a:r>
              <a:rPr lang="en-GB" sz="8000" b="1" dirty="0">
                <a:solidFill>
                  <a:schemeClr val="bg1"/>
                </a:solidFill>
                <a:latin typeface="MV Boli" panose="02000500030200090000" pitchFamily="2" charset="0"/>
                <a:ea typeface="Segoe UI Black" panose="020B0A02040204020203" pitchFamily="34" charset="0"/>
                <a:cs typeface="MV Boli" panose="02000500030200090000" pitchFamily="2" charset="0"/>
              </a:rPr>
              <a:t>…</a:t>
            </a:r>
          </a:p>
        </p:txBody>
      </p:sp>
      <p:sp>
        <p:nvSpPr>
          <p:cNvPr id="7" name="TextBox 6">
            <a:extLst>
              <a:ext uri="{FF2B5EF4-FFF2-40B4-BE49-F238E27FC236}">
                <a16:creationId xmlns:a16="http://schemas.microsoft.com/office/drawing/2014/main" id="{D4D69C90-0B78-422C-8322-C4056CE0DBAE}"/>
              </a:ext>
            </a:extLst>
          </p:cNvPr>
          <p:cNvSpPr txBox="1"/>
          <p:nvPr/>
        </p:nvSpPr>
        <p:spPr>
          <a:xfrm>
            <a:off x="5373278" y="2830215"/>
            <a:ext cx="6612902" cy="1938992"/>
          </a:xfrm>
          <a:prstGeom prst="rect">
            <a:avLst/>
          </a:prstGeom>
          <a:noFill/>
        </p:spPr>
        <p:txBody>
          <a:bodyPr wrap="square" rtlCol="0">
            <a:spAutoFit/>
          </a:bodyPr>
          <a:lstStyle/>
          <a:p>
            <a:pPr marL="444500" lvl="0">
              <a:buSzPts val="2000"/>
              <a:buFont typeface="Arial" panose="020B0604020202020204" pitchFamily="34" charset="0"/>
              <a:buChar char="•"/>
            </a:pPr>
            <a:r>
              <a:rPr lang="en-GB" sz="2400" dirty="0">
                <a:solidFill>
                  <a:schemeClr val="bg1"/>
                </a:solidFill>
                <a:latin typeface="Comfortaa"/>
                <a:ea typeface="Comfortaa"/>
                <a:cs typeface="Comfortaa"/>
                <a:sym typeface="Comfortaa"/>
              </a:rPr>
              <a:t> Be kind to yourself</a:t>
            </a:r>
          </a:p>
          <a:p>
            <a:pPr marL="444500" lvl="0">
              <a:buSzPts val="2000"/>
              <a:buFont typeface="Arial" panose="020B0604020202020204" pitchFamily="34" charset="0"/>
              <a:buChar char="•"/>
            </a:pPr>
            <a:r>
              <a:rPr lang="en-GB" sz="2400" dirty="0">
                <a:solidFill>
                  <a:schemeClr val="bg1"/>
                </a:solidFill>
                <a:latin typeface="Comfortaa"/>
                <a:ea typeface="Comfortaa"/>
                <a:cs typeface="Comfortaa"/>
                <a:sym typeface="Comfortaa"/>
              </a:rPr>
              <a:t> Confidentiality - this is a safe space</a:t>
            </a:r>
          </a:p>
          <a:p>
            <a:pPr marL="444500" lvl="0">
              <a:buSzPts val="2000"/>
              <a:buFont typeface="Arial" panose="020B0604020202020204" pitchFamily="34" charset="0"/>
              <a:buChar char="•"/>
            </a:pPr>
            <a:r>
              <a:rPr lang="en-GB" sz="2400" dirty="0">
                <a:solidFill>
                  <a:schemeClr val="bg1"/>
                </a:solidFill>
                <a:latin typeface="Comfortaa"/>
                <a:ea typeface="Comfortaa"/>
                <a:cs typeface="Comfortaa"/>
                <a:sym typeface="Comfortaa"/>
              </a:rPr>
              <a:t> No question is a silly question</a:t>
            </a:r>
          </a:p>
          <a:p>
            <a:pPr marL="444500" lvl="0">
              <a:buSzPts val="2000"/>
              <a:buFont typeface="Arial" panose="020B0604020202020204" pitchFamily="34" charset="0"/>
              <a:buChar char="•"/>
            </a:pPr>
            <a:r>
              <a:rPr lang="en-GB" sz="2400" dirty="0">
                <a:solidFill>
                  <a:schemeClr val="bg1"/>
                </a:solidFill>
                <a:latin typeface="Comfortaa"/>
                <a:ea typeface="Comfortaa"/>
                <a:cs typeface="Comfortaa"/>
                <a:sym typeface="Comfortaa"/>
              </a:rPr>
              <a:t> We show respect to everyone</a:t>
            </a:r>
          </a:p>
          <a:p>
            <a:pPr marL="444500" lvl="0">
              <a:buSzPts val="2000"/>
              <a:buFont typeface="Arial" panose="020B0604020202020204" pitchFamily="34" charset="0"/>
              <a:buChar char="•"/>
            </a:pPr>
            <a:r>
              <a:rPr lang="en-GB" sz="2400" dirty="0">
                <a:solidFill>
                  <a:schemeClr val="bg1"/>
                </a:solidFill>
                <a:latin typeface="Comfortaa"/>
                <a:ea typeface="Comfortaa"/>
                <a:cs typeface="Comfortaa"/>
                <a:sym typeface="Comfortaa"/>
              </a:rPr>
              <a:t> Non-judgemental</a:t>
            </a:r>
          </a:p>
        </p:txBody>
      </p:sp>
    </p:spTree>
    <p:extLst>
      <p:ext uri="{BB962C8B-B14F-4D97-AF65-F5344CB8AC3E}">
        <p14:creationId xmlns:p14="http://schemas.microsoft.com/office/powerpoint/2010/main" val="34965580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4B23F0-F73D-421D-8A67-86DC7D30E866}"/>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A6E78FB8-7C62-490D-9811-9AEC010DA53C}"/>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1E2C31D8-B82F-4FFB-9D5C-73CED084574C}"/>
              </a:ext>
            </a:extLst>
          </p:cNvPr>
          <p:cNvPicPr>
            <a:picLocks noChangeAspect="1"/>
          </p:cNvPicPr>
          <p:nvPr/>
        </p:nvPicPr>
        <p:blipFill>
          <a:blip r:embed="rId3"/>
          <a:stretch>
            <a:fillRect/>
          </a:stretch>
        </p:blipFill>
        <p:spPr>
          <a:xfrm>
            <a:off x="0" y="0"/>
            <a:ext cx="12288084" cy="6916192"/>
          </a:xfrm>
          <a:prstGeom prst="rect">
            <a:avLst/>
          </a:prstGeom>
        </p:spPr>
      </p:pic>
      <p:sp>
        <p:nvSpPr>
          <p:cNvPr id="5" name="TextBox 4">
            <a:extLst>
              <a:ext uri="{FF2B5EF4-FFF2-40B4-BE49-F238E27FC236}">
                <a16:creationId xmlns:a16="http://schemas.microsoft.com/office/drawing/2014/main" id="{F23D77C6-9ACF-4103-B092-00D9CD08F8FC}"/>
              </a:ext>
            </a:extLst>
          </p:cNvPr>
          <p:cNvSpPr txBox="1"/>
          <p:nvPr/>
        </p:nvSpPr>
        <p:spPr>
          <a:xfrm>
            <a:off x="1170495" y="1749936"/>
            <a:ext cx="9851010" cy="3416320"/>
          </a:xfrm>
          <a:prstGeom prst="rect">
            <a:avLst/>
          </a:prstGeom>
          <a:noFill/>
        </p:spPr>
        <p:txBody>
          <a:bodyPr wrap="square" rtlCol="0">
            <a:spAutoFit/>
          </a:bodyPr>
          <a:lstStyle/>
          <a:p>
            <a:pPr algn="ctr"/>
            <a:r>
              <a:rPr lang="en-GB" sz="7200" b="1" dirty="0">
                <a:solidFill>
                  <a:schemeClr val="accent4">
                    <a:lumMod val="20000"/>
                    <a:lumOff val="80000"/>
                  </a:schemeClr>
                </a:solidFill>
                <a:latin typeface="MV Boli" panose="02000500030200090000" pitchFamily="2" charset="0"/>
                <a:ea typeface="Segoe UI Black" panose="020B0A02040204020203" pitchFamily="34" charset="0"/>
                <a:cs typeface="MV Boli" panose="02000500030200090000" pitchFamily="2" charset="0"/>
              </a:rPr>
              <a:t>What are you hoping to take away from today’s workshop?</a:t>
            </a:r>
          </a:p>
        </p:txBody>
      </p:sp>
    </p:spTree>
    <p:extLst>
      <p:ext uri="{BB962C8B-B14F-4D97-AF65-F5344CB8AC3E}">
        <p14:creationId xmlns:p14="http://schemas.microsoft.com/office/powerpoint/2010/main" val="19165877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4B23F0-F73D-421D-8A67-86DC7D30E866}"/>
              </a:ext>
            </a:extLst>
          </p:cNvPr>
          <p:cNvSpPr>
            <a:spLocks noGrp="1"/>
          </p:cNvSpPr>
          <p:nvPr>
            <p:ph type="title"/>
          </p:nvPr>
        </p:nvSpPr>
        <p:spPr/>
        <p:txBody>
          <a:bodyPr/>
          <a:lstStyle/>
          <a:p>
            <a:endParaRPr lang="en-GB"/>
          </a:p>
        </p:txBody>
      </p:sp>
      <p:pic>
        <p:nvPicPr>
          <p:cNvPr id="4" name="Picture 3">
            <a:extLst>
              <a:ext uri="{FF2B5EF4-FFF2-40B4-BE49-F238E27FC236}">
                <a16:creationId xmlns:a16="http://schemas.microsoft.com/office/drawing/2014/main" id="{1E2C31D8-B82F-4FFB-9D5C-73CED084574C}"/>
              </a:ext>
            </a:extLst>
          </p:cNvPr>
          <p:cNvPicPr>
            <a:picLocks noChangeAspect="1"/>
          </p:cNvPicPr>
          <p:nvPr/>
        </p:nvPicPr>
        <p:blipFill>
          <a:blip r:embed="rId3"/>
          <a:stretch>
            <a:fillRect/>
          </a:stretch>
        </p:blipFill>
        <p:spPr>
          <a:xfrm>
            <a:off x="0" y="0"/>
            <a:ext cx="12288084" cy="6916192"/>
          </a:xfrm>
          <a:prstGeom prst="rect">
            <a:avLst/>
          </a:prstGeom>
        </p:spPr>
      </p:pic>
      <p:pic>
        <p:nvPicPr>
          <p:cNvPr id="3" name="Online Media 2" title="Fight Flight Freeze – Anxiety Explained For Teens">
            <a:hlinkClick r:id="" action="ppaction://media"/>
            <a:extLst>
              <a:ext uri="{FF2B5EF4-FFF2-40B4-BE49-F238E27FC236}">
                <a16:creationId xmlns:a16="http://schemas.microsoft.com/office/drawing/2014/main" id="{A077BBF9-55AD-4039-A660-3DCFCAEDE209}"/>
              </a:ext>
            </a:extLst>
          </p:cNvPr>
          <p:cNvPicPr>
            <a:picLocks noRot="1" noChangeAspect="1"/>
          </p:cNvPicPr>
          <p:nvPr>
            <a:videoFile r:link="rId1"/>
          </p:nvPr>
        </p:nvPicPr>
        <p:blipFill>
          <a:blip r:embed="rId4"/>
          <a:stretch>
            <a:fillRect/>
          </a:stretch>
        </p:blipFill>
        <p:spPr>
          <a:xfrm>
            <a:off x="2378662" y="1303749"/>
            <a:ext cx="7236968" cy="4070795"/>
          </a:xfrm>
          <a:prstGeom prst="rect">
            <a:avLst/>
          </a:prstGeom>
        </p:spPr>
      </p:pic>
    </p:spTree>
    <p:extLst>
      <p:ext uri="{BB962C8B-B14F-4D97-AF65-F5344CB8AC3E}">
        <p14:creationId xmlns:p14="http://schemas.microsoft.com/office/powerpoint/2010/main" val="11777902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DA56A1-E3D5-4DF1-958D-D0FAA816C9E3}"/>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63AA2903-BFC0-47A2-8775-79CFDD29BDBF}"/>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3DD74F70-F099-4DA3-8616-1A2B6EE1A3DD}"/>
              </a:ext>
            </a:extLst>
          </p:cNvPr>
          <p:cNvPicPr>
            <a:picLocks noChangeAspect="1"/>
          </p:cNvPicPr>
          <p:nvPr/>
        </p:nvPicPr>
        <p:blipFill>
          <a:blip r:embed="rId2"/>
          <a:stretch>
            <a:fillRect/>
          </a:stretch>
        </p:blipFill>
        <p:spPr>
          <a:xfrm>
            <a:off x="0" y="-9427"/>
            <a:ext cx="12292553" cy="6890274"/>
          </a:xfrm>
          <a:prstGeom prst="rect">
            <a:avLst/>
          </a:prstGeom>
        </p:spPr>
      </p:pic>
      <p:sp>
        <p:nvSpPr>
          <p:cNvPr id="5" name="TextBox 4">
            <a:extLst>
              <a:ext uri="{FF2B5EF4-FFF2-40B4-BE49-F238E27FC236}">
                <a16:creationId xmlns:a16="http://schemas.microsoft.com/office/drawing/2014/main" id="{E7ABB26E-2EA6-4F53-A104-04D816395BDA}"/>
              </a:ext>
            </a:extLst>
          </p:cNvPr>
          <p:cNvSpPr txBox="1"/>
          <p:nvPr/>
        </p:nvSpPr>
        <p:spPr>
          <a:xfrm>
            <a:off x="389640" y="971796"/>
            <a:ext cx="5909559" cy="923330"/>
          </a:xfrm>
          <a:prstGeom prst="rect">
            <a:avLst/>
          </a:prstGeom>
          <a:noFill/>
        </p:spPr>
        <p:txBody>
          <a:bodyPr wrap="square" rtlCol="0">
            <a:spAutoFit/>
          </a:bodyPr>
          <a:lstStyle/>
          <a:p>
            <a:r>
              <a:rPr lang="en-GB" sz="5400" b="1" dirty="0">
                <a:solidFill>
                  <a:schemeClr val="bg1"/>
                </a:solidFill>
                <a:latin typeface="MV Boli" panose="02000500030200090000" pitchFamily="2" charset="0"/>
                <a:ea typeface="Segoe UI Black" panose="020B0A02040204020203" pitchFamily="34" charset="0"/>
                <a:cs typeface="MV Boli" panose="02000500030200090000" pitchFamily="2" charset="0"/>
              </a:rPr>
              <a:t>What is anxiety?</a:t>
            </a:r>
          </a:p>
        </p:txBody>
      </p:sp>
      <p:sp>
        <p:nvSpPr>
          <p:cNvPr id="6" name="TextBox 5">
            <a:extLst>
              <a:ext uri="{FF2B5EF4-FFF2-40B4-BE49-F238E27FC236}">
                <a16:creationId xmlns:a16="http://schemas.microsoft.com/office/drawing/2014/main" id="{174ACA7B-36F2-4CF1-9B68-C8B2A2C41DA0}"/>
              </a:ext>
            </a:extLst>
          </p:cNvPr>
          <p:cNvSpPr txBox="1"/>
          <p:nvPr/>
        </p:nvSpPr>
        <p:spPr>
          <a:xfrm>
            <a:off x="389641" y="2784015"/>
            <a:ext cx="6096000" cy="2462213"/>
          </a:xfrm>
          <a:prstGeom prst="rect">
            <a:avLst/>
          </a:prstGeom>
          <a:noFill/>
        </p:spPr>
        <p:txBody>
          <a:bodyPr wrap="square" rtlCol="0">
            <a:spAutoFit/>
          </a:bodyPr>
          <a:lstStyle/>
          <a:p>
            <a:pPr marL="342900" indent="-342900">
              <a:buFont typeface="Arial" panose="020B0604020202020204" pitchFamily="34" charset="0"/>
              <a:buChar char="•"/>
            </a:pPr>
            <a:r>
              <a:rPr lang="en-GB" sz="2200" dirty="0">
                <a:solidFill>
                  <a:srgbClr val="009900"/>
                </a:solidFill>
                <a:latin typeface="Candara Light" panose="020E0502030303020204" pitchFamily="34" charset="0"/>
                <a:ea typeface="Yu Gothic UI Semilight" panose="020B0400000000000000" pitchFamily="34" charset="-128"/>
                <a:cs typeface="MV Boli" panose="02000500030200090000" pitchFamily="2" charset="0"/>
              </a:rPr>
              <a:t>A natural evolutionary response</a:t>
            </a:r>
          </a:p>
          <a:p>
            <a:pPr marL="800100" lvl="1" indent="-342900">
              <a:buFont typeface="Arial" panose="020B0604020202020204" pitchFamily="34" charset="0"/>
              <a:buChar char="•"/>
            </a:pPr>
            <a:r>
              <a:rPr lang="en-GB" sz="2200" dirty="0">
                <a:solidFill>
                  <a:srgbClr val="009900"/>
                </a:solidFill>
                <a:latin typeface="Candara Light" panose="020E0502030303020204" pitchFamily="34" charset="0"/>
                <a:ea typeface="Yu Gothic UI Semilight" panose="020B0400000000000000" pitchFamily="34" charset="-128"/>
                <a:cs typeface="MV Boli" panose="02000500030200090000" pitchFamily="2" charset="0"/>
              </a:rPr>
              <a:t>Fight/Flight/Freeze</a:t>
            </a:r>
          </a:p>
          <a:p>
            <a:pPr marL="342900" indent="-342900">
              <a:buFont typeface="Arial" panose="020B0604020202020204" pitchFamily="34" charset="0"/>
              <a:buChar char="•"/>
            </a:pPr>
            <a:r>
              <a:rPr lang="en-GB" sz="2200" dirty="0">
                <a:solidFill>
                  <a:srgbClr val="009900"/>
                </a:solidFill>
                <a:latin typeface="Candara Light" panose="020E0502030303020204" pitchFamily="34" charset="0"/>
                <a:ea typeface="Yu Gothic UI Semilight" panose="020B0400000000000000" pitchFamily="34" charset="-128"/>
                <a:cs typeface="MV Boli" panose="02000500030200090000" pitchFamily="2" charset="0"/>
              </a:rPr>
              <a:t>Experienced by everyone</a:t>
            </a:r>
          </a:p>
          <a:p>
            <a:pPr marL="342900" indent="-342900">
              <a:buFont typeface="Arial" panose="020B0604020202020204" pitchFamily="34" charset="0"/>
              <a:buChar char="•"/>
            </a:pPr>
            <a:r>
              <a:rPr lang="en-GB" sz="2200" dirty="0">
                <a:solidFill>
                  <a:srgbClr val="009900"/>
                </a:solidFill>
                <a:latin typeface="Candara Light" panose="020E0502030303020204" pitchFamily="34" charset="0"/>
                <a:ea typeface="Yu Gothic UI Semilight" panose="020B0400000000000000" pitchFamily="34" charset="-128"/>
                <a:cs typeface="MV Boli" panose="02000500030200090000" pitchFamily="2" charset="0"/>
              </a:rPr>
              <a:t>It is meant to be helpful</a:t>
            </a:r>
          </a:p>
          <a:p>
            <a:pPr marL="342900" indent="-342900">
              <a:buFont typeface="Arial" panose="020B0604020202020204" pitchFamily="34" charset="0"/>
              <a:buChar char="•"/>
            </a:pPr>
            <a:r>
              <a:rPr lang="en-GB" sz="2200" dirty="0">
                <a:solidFill>
                  <a:srgbClr val="009900"/>
                </a:solidFill>
                <a:latin typeface="Candara Light" panose="020E0502030303020204" pitchFamily="34" charset="0"/>
                <a:ea typeface="Yu Gothic UI Semilight" panose="020B0400000000000000" pitchFamily="34" charset="-128"/>
                <a:cs typeface="MV Boli" panose="02000500030200090000" pitchFamily="2" charset="0"/>
              </a:rPr>
              <a:t>Causes cognitive, physical, emotional, and behavioural responses to anxiety-provoking stimuli</a:t>
            </a:r>
          </a:p>
        </p:txBody>
      </p:sp>
    </p:spTree>
    <p:extLst>
      <p:ext uri="{BB962C8B-B14F-4D97-AF65-F5344CB8AC3E}">
        <p14:creationId xmlns:p14="http://schemas.microsoft.com/office/powerpoint/2010/main" val="4360896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5BD9C9-C306-4187-A600-9E0A64F49112}"/>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E36DF858-8A23-4C35-816B-E600FB4B9FBF}"/>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1EDF14E6-840E-4781-84DC-17B50129128E}"/>
              </a:ext>
            </a:extLst>
          </p:cNvPr>
          <p:cNvPicPr>
            <a:picLocks noChangeAspect="1"/>
          </p:cNvPicPr>
          <p:nvPr/>
        </p:nvPicPr>
        <p:blipFill>
          <a:blip r:embed="rId2"/>
          <a:stretch>
            <a:fillRect/>
          </a:stretch>
        </p:blipFill>
        <p:spPr>
          <a:xfrm>
            <a:off x="0" y="0"/>
            <a:ext cx="12192000" cy="6878022"/>
          </a:xfrm>
          <a:prstGeom prst="rect">
            <a:avLst/>
          </a:prstGeom>
        </p:spPr>
      </p:pic>
      <p:sp>
        <p:nvSpPr>
          <p:cNvPr id="7" name="TextBox 6">
            <a:extLst>
              <a:ext uri="{FF2B5EF4-FFF2-40B4-BE49-F238E27FC236}">
                <a16:creationId xmlns:a16="http://schemas.microsoft.com/office/drawing/2014/main" id="{B0B717C2-8424-4049-A0EC-0F6CFCC99FE7}"/>
              </a:ext>
            </a:extLst>
          </p:cNvPr>
          <p:cNvSpPr txBox="1"/>
          <p:nvPr/>
        </p:nvSpPr>
        <p:spPr>
          <a:xfrm>
            <a:off x="1438766" y="1307277"/>
            <a:ext cx="2841396" cy="2677656"/>
          </a:xfrm>
          <a:prstGeom prst="rect">
            <a:avLst/>
          </a:prstGeom>
          <a:noFill/>
          <a:ln w="38100">
            <a:solidFill>
              <a:schemeClr val="bg1"/>
            </a:solidFill>
          </a:ln>
        </p:spPr>
        <p:txBody>
          <a:bodyPr wrap="square" rtlCol="0">
            <a:spAutoFit/>
          </a:bodyPr>
          <a:lstStyle/>
          <a:p>
            <a:pPr algn="ctr"/>
            <a:r>
              <a:rPr lang="en-GB" sz="2400" dirty="0">
                <a:solidFill>
                  <a:srgbClr val="2952A3"/>
                </a:solidFill>
                <a:latin typeface="Arial Black" panose="020B0A04020102020204" pitchFamily="34" charset="0"/>
                <a:ea typeface="Yu Gothic UI Semilight" panose="020B0400000000000000" pitchFamily="34" charset="-128"/>
                <a:cs typeface="MV Boli" panose="02000500030200090000" pitchFamily="2" charset="0"/>
              </a:rPr>
              <a:t>Physical</a:t>
            </a:r>
          </a:p>
          <a:p>
            <a:pPr algn="ctr"/>
            <a:r>
              <a:rPr lang="en-GB" sz="24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Headache</a:t>
            </a:r>
          </a:p>
          <a:p>
            <a:pPr algn="ctr"/>
            <a:r>
              <a:rPr lang="en-GB" sz="24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Tummy ache</a:t>
            </a:r>
          </a:p>
          <a:p>
            <a:pPr algn="ctr"/>
            <a:r>
              <a:rPr lang="en-GB" sz="24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Sweaty palms</a:t>
            </a:r>
          </a:p>
          <a:p>
            <a:pPr algn="ctr"/>
            <a:r>
              <a:rPr lang="en-GB" sz="24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Heart beating faster</a:t>
            </a:r>
          </a:p>
          <a:p>
            <a:pPr algn="ctr"/>
            <a:r>
              <a:rPr lang="en-GB" sz="24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Dry mouth</a:t>
            </a:r>
          </a:p>
          <a:p>
            <a:pPr algn="ctr"/>
            <a:r>
              <a:rPr lang="en-GB" sz="24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Feeling sick</a:t>
            </a:r>
          </a:p>
        </p:txBody>
      </p:sp>
      <p:sp>
        <p:nvSpPr>
          <p:cNvPr id="9" name="TextBox 8">
            <a:extLst>
              <a:ext uri="{FF2B5EF4-FFF2-40B4-BE49-F238E27FC236}">
                <a16:creationId xmlns:a16="http://schemas.microsoft.com/office/drawing/2014/main" id="{C9B2BA6A-4E3C-40AF-A7C0-5C1842D9A4C5}"/>
              </a:ext>
            </a:extLst>
          </p:cNvPr>
          <p:cNvSpPr txBox="1"/>
          <p:nvPr/>
        </p:nvSpPr>
        <p:spPr>
          <a:xfrm>
            <a:off x="4975585" y="1307277"/>
            <a:ext cx="2841396" cy="2677656"/>
          </a:xfrm>
          <a:prstGeom prst="rect">
            <a:avLst/>
          </a:prstGeom>
          <a:noFill/>
          <a:ln w="38100">
            <a:solidFill>
              <a:schemeClr val="bg1"/>
            </a:solidFill>
          </a:ln>
        </p:spPr>
        <p:txBody>
          <a:bodyPr wrap="square" rtlCol="0">
            <a:spAutoFit/>
          </a:bodyPr>
          <a:lstStyle/>
          <a:p>
            <a:pPr algn="ctr"/>
            <a:r>
              <a:rPr lang="en-GB" sz="2400" dirty="0">
                <a:solidFill>
                  <a:srgbClr val="2952A3"/>
                </a:solidFill>
                <a:latin typeface="Arial Black" panose="020B0A04020102020204" pitchFamily="34" charset="0"/>
                <a:ea typeface="Yu Gothic UI Semilight" panose="020B0400000000000000" pitchFamily="34" charset="-128"/>
                <a:cs typeface="MV Boli" panose="02000500030200090000" pitchFamily="2" charset="0"/>
              </a:rPr>
              <a:t>Behavioural </a:t>
            </a:r>
            <a:r>
              <a:rPr lang="en-GB" sz="24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Avoidance</a:t>
            </a:r>
          </a:p>
          <a:p>
            <a:pPr algn="ctr"/>
            <a:r>
              <a:rPr lang="en-GB" sz="24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Being quiet/withdrawn</a:t>
            </a:r>
          </a:p>
          <a:p>
            <a:pPr algn="ctr"/>
            <a:r>
              <a:rPr lang="en-GB" sz="24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Being more chatty</a:t>
            </a:r>
          </a:p>
          <a:p>
            <a:pPr algn="ctr"/>
            <a:r>
              <a:rPr lang="en-GB" sz="24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“Acting up”</a:t>
            </a:r>
          </a:p>
          <a:p>
            <a:pPr algn="ctr"/>
            <a:r>
              <a:rPr lang="en-GB" sz="24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Crying</a:t>
            </a:r>
          </a:p>
        </p:txBody>
      </p:sp>
      <p:sp>
        <p:nvSpPr>
          <p:cNvPr id="10" name="TextBox 9">
            <a:extLst>
              <a:ext uri="{FF2B5EF4-FFF2-40B4-BE49-F238E27FC236}">
                <a16:creationId xmlns:a16="http://schemas.microsoft.com/office/drawing/2014/main" id="{E6CA2DBC-DF5B-42B3-B460-50B2A9BA66E9}"/>
              </a:ext>
            </a:extLst>
          </p:cNvPr>
          <p:cNvSpPr txBox="1"/>
          <p:nvPr/>
        </p:nvSpPr>
        <p:spPr>
          <a:xfrm>
            <a:off x="3254604" y="4119870"/>
            <a:ext cx="2841396" cy="2677656"/>
          </a:xfrm>
          <a:prstGeom prst="rect">
            <a:avLst/>
          </a:prstGeom>
          <a:noFill/>
          <a:ln w="38100">
            <a:solidFill>
              <a:schemeClr val="bg1"/>
            </a:solidFill>
          </a:ln>
        </p:spPr>
        <p:txBody>
          <a:bodyPr wrap="square" rtlCol="0">
            <a:spAutoFit/>
          </a:bodyPr>
          <a:lstStyle/>
          <a:p>
            <a:pPr algn="ctr"/>
            <a:r>
              <a:rPr lang="en-GB" sz="2400" dirty="0">
                <a:solidFill>
                  <a:srgbClr val="2952A3"/>
                </a:solidFill>
                <a:latin typeface="Arial Black" panose="020B0A04020102020204" pitchFamily="34" charset="0"/>
                <a:ea typeface="Yu Gothic UI Semilight" panose="020B0400000000000000" pitchFamily="34" charset="-128"/>
                <a:cs typeface="MV Boli" panose="02000500030200090000" pitchFamily="2" charset="0"/>
              </a:rPr>
              <a:t>Emotional</a:t>
            </a:r>
          </a:p>
          <a:p>
            <a:pPr algn="ctr"/>
            <a:r>
              <a:rPr lang="en-GB" sz="2400" dirty="0">
                <a:solidFill>
                  <a:schemeClr val="bg1"/>
                </a:solidFill>
                <a:latin typeface="Candara Light" panose="020E0502030303020204" pitchFamily="34" charset="0"/>
                <a:ea typeface="Yu Gothic UI Semilight" panose="020B0400000000000000" pitchFamily="34" charset="-128"/>
                <a:cs typeface="MV Boli" panose="02000500030200090000" pitchFamily="2" charset="0"/>
              </a:rPr>
              <a:t>Worried</a:t>
            </a:r>
          </a:p>
          <a:p>
            <a:pPr algn="ctr"/>
            <a:r>
              <a:rPr lang="en-GB" sz="2400" dirty="0">
                <a:solidFill>
                  <a:schemeClr val="bg1"/>
                </a:solidFill>
                <a:latin typeface="Candara Light" panose="020E0502030303020204" pitchFamily="34" charset="0"/>
                <a:ea typeface="Yu Gothic UI Semilight" panose="020B0400000000000000" pitchFamily="34" charset="-128"/>
                <a:cs typeface="MV Boli" panose="02000500030200090000" pitchFamily="2" charset="0"/>
              </a:rPr>
              <a:t>Upset</a:t>
            </a:r>
          </a:p>
          <a:p>
            <a:pPr algn="ctr"/>
            <a:r>
              <a:rPr lang="en-GB" sz="2400" dirty="0">
                <a:solidFill>
                  <a:schemeClr val="bg1"/>
                </a:solidFill>
                <a:latin typeface="Candara Light" panose="020E0502030303020204" pitchFamily="34" charset="0"/>
                <a:ea typeface="Yu Gothic UI Semilight" panose="020B0400000000000000" pitchFamily="34" charset="-128"/>
                <a:cs typeface="MV Boli" panose="02000500030200090000" pitchFamily="2" charset="0"/>
              </a:rPr>
              <a:t>Stressed</a:t>
            </a:r>
          </a:p>
          <a:p>
            <a:pPr algn="ctr"/>
            <a:r>
              <a:rPr lang="en-GB" sz="2400" dirty="0">
                <a:solidFill>
                  <a:schemeClr val="bg1"/>
                </a:solidFill>
                <a:latin typeface="Candara Light" panose="020E0502030303020204" pitchFamily="34" charset="0"/>
                <a:ea typeface="Yu Gothic UI Semilight" panose="020B0400000000000000" pitchFamily="34" charset="-128"/>
                <a:cs typeface="MV Boli" panose="02000500030200090000" pitchFamily="2" charset="0"/>
              </a:rPr>
              <a:t>Angry</a:t>
            </a:r>
          </a:p>
          <a:p>
            <a:pPr algn="ctr"/>
            <a:r>
              <a:rPr lang="en-GB" sz="2400" dirty="0">
                <a:solidFill>
                  <a:schemeClr val="bg1"/>
                </a:solidFill>
                <a:latin typeface="Candara Light" panose="020E0502030303020204" pitchFamily="34" charset="0"/>
                <a:ea typeface="Yu Gothic UI Semilight" panose="020B0400000000000000" pitchFamily="34" charset="-128"/>
                <a:cs typeface="MV Boli" panose="02000500030200090000" pitchFamily="2" charset="0"/>
              </a:rPr>
              <a:t>Numb</a:t>
            </a:r>
          </a:p>
          <a:p>
            <a:pPr algn="ctr"/>
            <a:r>
              <a:rPr lang="en-GB" sz="2400" dirty="0">
                <a:solidFill>
                  <a:schemeClr val="bg1"/>
                </a:solidFill>
                <a:latin typeface="Candara Light" panose="020E0502030303020204" pitchFamily="34" charset="0"/>
                <a:ea typeface="Yu Gothic UI Semilight" panose="020B0400000000000000" pitchFamily="34" charset="-128"/>
                <a:cs typeface="MV Boli" panose="02000500030200090000" pitchFamily="2" charset="0"/>
              </a:rPr>
              <a:t>Confused</a:t>
            </a:r>
          </a:p>
        </p:txBody>
      </p:sp>
      <p:sp>
        <p:nvSpPr>
          <p:cNvPr id="11" name="TextBox 10">
            <a:extLst>
              <a:ext uri="{FF2B5EF4-FFF2-40B4-BE49-F238E27FC236}">
                <a16:creationId xmlns:a16="http://schemas.microsoft.com/office/drawing/2014/main" id="{85F6D4B3-7615-40A2-8879-B324355853A9}"/>
              </a:ext>
            </a:extLst>
          </p:cNvPr>
          <p:cNvSpPr txBox="1"/>
          <p:nvPr/>
        </p:nvSpPr>
        <p:spPr>
          <a:xfrm>
            <a:off x="6847395" y="4234052"/>
            <a:ext cx="3960305" cy="2308324"/>
          </a:xfrm>
          <a:prstGeom prst="rect">
            <a:avLst/>
          </a:prstGeom>
          <a:noFill/>
          <a:ln w="38100">
            <a:solidFill>
              <a:schemeClr val="bg1"/>
            </a:solidFill>
          </a:ln>
        </p:spPr>
        <p:txBody>
          <a:bodyPr wrap="square" rtlCol="0">
            <a:spAutoFit/>
          </a:bodyPr>
          <a:lstStyle/>
          <a:p>
            <a:pPr algn="ctr"/>
            <a:r>
              <a:rPr lang="en-GB" sz="2400" dirty="0">
                <a:solidFill>
                  <a:srgbClr val="2952A3"/>
                </a:solidFill>
                <a:latin typeface="Arial Black" panose="020B0A04020102020204" pitchFamily="34" charset="0"/>
                <a:ea typeface="Yu Gothic UI Semilight" panose="020B0400000000000000" pitchFamily="34" charset="-128"/>
                <a:cs typeface="MV Boli" panose="02000500030200090000" pitchFamily="2" charset="0"/>
              </a:rPr>
              <a:t>Cognitive</a:t>
            </a:r>
          </a:p>
          <a:p>
            <a:pPr algn="ctr"/>
            <a:r>
              <a:rPr lang="en-GB" sz="2400" dirty="0">
                <a:solidFill>
                  <a:schemeClr val="bg1"/>
                </a:solidFill>
                <a:latin typeface="Candara Light" panose="020E0502030303020204" pitchFamily="34" charset="0"/>
                <a:ea typeface="Yu Gothic UI Semilight" panose="020B0400000000000000" pitchFamily="34" charset="-128"/>
                <a:cs typeface="MV Boli" panose="02000500030200090000" pitchFamily="2" charset="0"/>
              </a:rPr>
              <a:t>Worries or negative thoughts about the anxiety-provoking situation, about their ability to cope, or about other peoples’ perceptions</a:t>
            </a:r>
          </a:p>
        </p:txBody>
      </p:sp>
      <p:sp>
        <p:nvSpPr>
          <p:cNvPr id="12" name="TextBox 11">
            <a:extLst>
              <a:ext uri="{FF2B5EF4-FFF2-40B4-BE49-F238E27FC236}">
                <a16:creationId xmlns:a16="http://schemas.microsoft.com/office/drawing/2014/main" id="{F30FFE77-CE5D-4CC3-8DA8-CBD95BD4B95C}"/>
              </a:ext>
            </a:extLst>
          </p:cNvPr>
          <p:cNvSpPr txBox="1"/>
          <p:nvPr/>
        </p:nvSpPr>
        <p:spPr>
          <a:xfrm>
            <a:off x="1910106" y="378937"/>
            <a:ext cx="6001734" cy="830997"/>
          </a:xfrm>
          <a:prstGeom prst="rect">
            <a:avLst/>
          </a:prstGeom>
          <a:noFill/>
        </p:spPr>
        <p:txBody>
          <a:bodyPr wrap="square" rtlCol="0">
            <a:spAutoFit/>
          </a:bodyPr>
          <a:lstStyle/>
          <a:p>
            <a:r>
              <a:rPr lang="en-GB" sz="4800" b="1" dirty="0">
                <a:solidFill>
                  <a:schemeClr val="accent4">
                    <a:lumMod val="20000"/>
                    <a:lumOff val="80000"/>
                  </a:schemeClr>
                </a:solidFill>
                <a:latin typeface="MV Boli" panose="02000500030200090000" pitchFamily="2" charset="0"/>
                <a:ea typeface="Segoe UI Black" panose="020B0A02040204020203" pitchFamily="34" charset="0"/>
                <a:cs typeface="MV Boli" panose="02000500030200090000" pitchFamily="2" charset="0"/>
              </a:rPr>
              <a:t>Common Symptoms</a:t>
            </a:r>
          </a:p>
        </p:txBody>
      </p:sp>
    </p:spTree>
    <p:extLst>
      <p:ext uri="{BB962C8B-B14F-4D97-AF65-F5344CB8AC3E}">
        <p14:creationId xmlns:p14="http://schemas.microsoft.com/office/powerpoint/2010/main" val="41574562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55881FB-25D3-4DC9-B417-18B5F4D3CFFD}"/>
              </a:ext>
            </a:extLst>
          </p:cNvPr>
          <p:cNvPicPr>
            <a:picLocks noChangeAspect="1"/>
          </p:cNvPicPr>
          <p:nvPr/>
        </p:nvPicPr>
        <p:blipFill rotWithShape="1">
          <a:blip r:embed="rId3"/>
          <a:srcRect l="34203" t="26620" r="34313" b="11063"/>
          <a:stretch/>
        </p:blipFill>
        <p:spPr>
          <a:xfrm>
            <a:off x="2915697" y="0"/>
            <a:ext cx="6360606" cy="7081853"/>
          </a:xfrm>
          <a:prstGeom prst="rect">
            <a:avLst/>
          </a:prstGeom>
        </p:spPr>
      </p:pic>
    </p:spTree>
    <p:extLst>
      <p:ext uri="{BB962C8B-B14F-4D97-AF65-F5344CB8AC3E}">
        <p14:creationId xmlns:p14="http://schemas.microsoft.com/office/powerpoint/2010/main" val="2625943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29B196-B747-4D6F-B1D9-B2C2EA962204}"/>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E11C1FFC-FE5A-4524-892B-82768CF08796}"/>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D1BB8FB7-566A-4CCF-9195-51BCCF813688}"/>
              </a:ext>
            </a:extLst>
          </p:cNvPr>
          <p:cNvPicPr>
            <a:picLocks noChangeAspect="1"/>
          </p:cNvPicPr>
          <p:nvPr/>
        </p:nvPicPr>
        <p:blipFill>
          <a:blip r:embed="rId3"/>
          <a:stretch>
            <a:fillRect/>
          </a:stretch>
        </p:blipFill>
        <p:spPr>
          <a:xfrm>
            <a:off x="0" y="-1"/>
            <a:ext cx="12192000" cy="6883341"/>
          </a:xfrm>
          <a:prstGeom prst="rect">
            <a:avLst/>
          </a:prstGeom>
        </p:spPr>
      </p:pic>
      <p:sp>
        <p:nvSpPr>
          <p:cNvPr id="5" name="TextBox 4">
            <a:extLst>
              <a:ext uri="{FF2B5EF4-FFF2-40B4-BE49-F238E27FC236}">
                <a16:creationId xmlns:a16="http://schemas.microsoft.com/office/drawing/2014/main" id="{643FA714-B7CD-43CB-9FDE-03C0232565C8}"/>
              </a:ext>
            </a:extLst>
          </p:cNvPr>
          <p:cNvSpPr txBox="1"/>
          <p:nvPr/>
        </p:nvSpPr>
        <p:spPr>
          <a:xfrm>
            <a:off x="1071513" y="365125"/>
            <a:ext cx="10048973" cy="1569660"/>
          </a:xfrm>
          <a:prstGeom prst="rect">
            <a:avLst/>
          </a:prstGeom>
          <a:noFill/>
        </p:spPr>
        <p:txBody>
          <a:bodyPr wrap="square" rtlCol="0">
            <a:spAutoFit/>
          </a:bodyPr>
          <a:lstStyle/>
          <a:p>
            <a:pPr algn="ctr"/>
            <a:r>
              <a:rPr lang="en-GB" sz="4800" b="1" dirty="0">
                <a:solidFill>
                  <a:schemeClr val="accent4">
                    <a:lumMod val="20000"/>
                    <a:lumOff val="80000"/>
                  </a:schemeClr>
                </a:solidFill>
                <a:latin typeface="MV Boli" panose="02000500030200090000" pitchFamily="2" charset="0"/>
                <a:ea typeface="Segoe UI Black" panose="020B0A02040204020203" pitchFamily="34" charset="0"/>
                <a:cs typeface="MV Boli" panose="02000500030200090000" pitchFamily="2" charset="0"/>
              </a:rPr>
              <a:t>If anxiety is so useful then why does it become a problem?</a:t>
            </a:r>
          </a:p>
        </p:txBody>
      </p:sp>
      <p:sp>
        <p:nvSpPr>
          <p:cNvPr id="7" name="TextBox 6">
            <a:extLst>
              <a:ext uri="{FF2B5EF4-FFF2-40B4-BE49-F238E27FC236}">
                <a16:creationId xmlns:a16="http://schemas.microsoft.com/office/drawing/2014/main" id="{70095335-062F-4831-BEAF-D588D7CB7ECE}"/>
              </a:ext>
            </a:extLst>
          </p:cNvPr>
          <p:cNvSpPr txBox="1"/>
          <p:nvPr/>
        </p:nvSpPr>
        <p:spPr>
          <a:xfrm>
            <a:off x="229581" y="2231579"/>
            <a:ext cx="7695546" cy="3539430"/>
          </a:xfrm>
          <a:prstGeom prst="rect">
            <a:avLst/>
          </a:prstGeom>
          <a:noFill/>
        </p:spPr>
        <p:txBody>
          <a:bodyPr wrap="square" rtlCol="0">
            <a:spAutoFit/>
          </a:bodyPr>
          <a:lstStyle/>
          <a:p>
            <a:r>
              <a:rPr lang="en-GB" sz="20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Why?</a:t>
            </a:r>
          </a:p>
          <a:p>
            <a:pPr marL="342900" indent="-342900">
              <a:buFont typeface="Arial" panose="020B0604020202020204" pitchFamily="34" charset="0"/>
              <a:buChar char="•"/>
            </a:pPr>
            <a:r>
              <a:rPr lang="en-GB" sz="20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The cognitive, physical, emotional, and behavioural responses to anxiety make the anxiety feel worse, and we feel unable to cope.</a:t>
            </a:r>
          </a:p>
          <a:p>
            <a:pPr marL="342900" indent="-342900">
              <a:buFont typeface="Arial" panose="020B0604020202020204" pitchFamily="34" charset="0"/>
              <a:buChar char="•"/>
            </a:pPr>
            <a:r>
              <a:rPr lang="en-GB" sz="20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Anxiety has not evolved as fast as the world around us.</a:t>
            </a:r>
          </a:p>
          <a:p>
            <a:endParaRPr lang="en-GB" sz="20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endParaRPr>
          </a:p>
          <a:p>
            <a:r>
              <a:rPr lang="en-GB" sz="20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When?</a:t>
            </a:r>
          </a:p>
          <a:p>
            <a:pPr marL="342900" indent="-342900">
              <a:buFont typeface="Arial" panose="020B0604020202020204" pitchFamily="34" charset="0"/>
              <a:buChar char="•"/>
            </a:pPr>
            <a:r>
              <a:rPr lang="en-GB" sz="20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When it is affecting daily functioning, and self-management has not helped</a:t>
            </a:r>
          </a:p>
          <a:p>
            <a:pPr marL="342900" indent="-342900">
              <a:buFont typeface="Arial" panose="020B0604020202020204" pitchFamily="34" charset="0"/>
              <a:buChar char="•"/>
            </a:pPr>
            <a:r>
              <a:rPr lang="en-GB" sz="20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When social life, school attainment, and overall wellbeing is being impacted</a:t>
            </a:r>
          </a:p>
          <a:p>
            <a:pPr marL="342900" indent="-342900">
              <a:buFont typeface="Arial" panose="020B0604020202020204" pitchFamily="34" charset="0"/>
              <a:buChar char="•"/>
            </a:pPr>
            <a:endParaRPr lang="en-GB" sz="24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endParaRPr>
          </a:p>
        </p:txBody>
      </p:sp>
    </p:spTree>
    <p:extLst>
      <p:ext uri="{BB962C8B-B14F-4D97-AF65-F5344CB8AC3E}">
        <p14:creationId xmlns:p14="http://schemas.microsoft.com/office/powerpoint/2010/main" val="38215686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4B23F0-F73D-421D-8A67-86DC7D30E866}"/>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A6E78FB8-7C62-490D-9811-9AEC010DA53C}"/>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1E2C31D8-B82F-4FFB-9D5C-73CED084574C}"/>
              </a:ext>
            </a:extLst>
          </p:cNvPr>
          <p:cNvPicPr>
            <a:picLocks noChangeAspect="1"/>
          </p:cNvPicPr>
          <p:nvPr/>
        </p:nvPicPr>
        <p:blipFill>
          <a:blip r:embed="rId2"/>
          <a:stretch>
            <a:fillRect/>
          </a:stretch>
        </p:blipFill>
        <p:spPr>
          <a:xfrm>
            <a:off x="0" y="0"/>
            <a:ext cx="12288084" cy="6916192"/>
          </a:xfrm>
          <a:prstGeom prst="rect">
            <a:avLst/>
          </a:prstGeom>
        </p:spPr>
      </p:pic>
      <p:sp>
        <p:nvSpPr>
          <p:cNvPr id="5" name="TextBox 4">
            <a:extLst>
              <a:ext uri="{FF2B5EF4-FFF2-40B4-BE49-F238E27FC236}">
                <a16:creationId xmlns:a16="http://schemas.microsoft.com/office/drawing/2014/main" id="{F23D77C6-9ACF-4103-B092-00D9CD08F8FC}"/>
              </a:ext>
            </a:extLst>
          </p:cNvPr>
          <p:cNvSpPr txBox="1"/>
          <p:nvPr/>
        </p:nvSpPr>
        <p:spPr>
          <a:xfrm>
            <a:off x="1170495" y="365125"/>
            <a:ext cx="9851010" cy="830997"/>
          </a:xfrm>
          <a:prstGeom prst="rect">
            <a:avLst/>
          </a:prstGeom>
          <a:noFill/>
        </p:spPr>
        <p:txBody>
          <a:bodyPr wrap="square" rtlCol="0">
            <a:spAutoFit/>
          </a:bodyPr>
          <a:lstStyle/>
          <a:p>
            <a:pPr algn="ctr"/>
            <a:r>
              <a:rPr lang="en-GB" sz="4800" b="1" dirty="0">
                <a:solidFill>
                  <a:schemeClr val="accent4">
                    <a:lumMod val="20000"/>
                    <a:lumOff val="80000"/>
                  </a:schemeClr>
                </a:solidFill>
                <a:latin typeface="MV Boli" panose="02000500030200090000" pitchFamily="2" charset="0"/>
                <a:ea typeface="Segoe UI Black" panose="020B0A02040204020203" pitchFamily="34" charset="0"/>
                <a:cs typeface="MV Boli" panose="02000500030200090000" pitchFamily="2" charset="0"/>
              </a:rPr>
              <a:t>Different Types of Anxiety</a:t>
            </a:r>
          </a:p>
        </p:txBody>
      </p:sp>
      <p:sp>
        <p:nvSpPr>
          <p:cNvPr id="6" name="TextBox 5">
            <a:extLst>
              <a:ext uri="{FF2B5EF4-FFF2-40B4-BE49-F238E27FC236}">
                <a16:creationId xmlns:a16="http://schemas.microsoft.com/office/drawing/2014/main" id="{210C8CB4-435A-4CB1-ADC5-D882FC1011BD}"/>
              </a:ext>
            </a:extLst>
          </p:cNvPr>
          <p:cNvSpPr txBox="1"/>
          <p:nvPr/>
        </p:nvSpPr>
        <p:spPr>
          <a:xfrm>
            <a:off x="2956285" y="1290784"/>
            <a:ext cx="6375514" cy="1938992"/>
          </a:xfrm>
          <a:prstGeom prst="rect">
            <a:avLst/>
          </a:prstGeom>
          <a:solidFill>
            <a:srgbClr val="209F70"/>
          </a:solidFill>
          <a:ln w="38100">
            <a:noFill/>
          </a:ln>
        </p:spPr>
        <p:txBody>
          <a:bodyPr wrap="square" rtlCol="0">
            <a:spAutoFit/>
          </a:bodyPr>
          <a:lstStyle/>
          <a:p>
            <a:r>
              <a:rPr lang="en-GB" sz="20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Anxiety doesn’t come in one shape or form.</a:t>
            </a:r>
          </a:p>
          <a:p>
            <a:pPr marL="342900" indent="-342900">
              <a:buFont typeface="Arial" panose="020B0604020202020204" pitchFamily="34" charset="0"/>
              <a:buChar char="•"/>
            </a:pPr>
            <a:r>
              <a:rPr lang="en-GB" sz="20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People have individual differences or experiences</a:t>
            </a:r>
          </a:p>
          <a:p>
            <a:pPr marL="342900" indent="-342900">
              <a:buFont typeface="Arial" panose="020B0604020202020204" pitchFamily="34" charset="0"/>
              <a:buChar char="•"/>
            </a:pPr>
            <a:r>
              <a:rPr lang="en-GB" sz="20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There can be different or interacting causes</a:t>
            </a:r>
          </a:p>
          <a:p>
            <a:pPr marL="342900" indent="-342900">
              <a:buFont typeface="Arial" panose="020B0604020202020204" pitchFamily="34" charset="0"/>
              <a:buChar char="•"/>
            </a:pPr>
            <a:r>
              <a:rPr lang="en-GB" sz="20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Anxiety can vary in intensity or severity</a:t>
            </a:r>
          </a:p>
          <a:p>
            <a:pPr marL="342900" indent="-342900">
              <a:buFont typeface="Arial" panose="020B0604020202020204" pitchFamily="34" charset="0"/>
              <a:buChar char="•"/>
            </a:pPr>
            <a:r>
              <a:rPr lang="en-GB" sz="20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People may have different maintenance factors</a:t>
            </a:r>
          </a:p>
          <a:p>
            <a:pPr marL="342900" indent="-342900">
              <a:buFont typeface="Arial" panose="020B0604020202020204" pitchFamily="34" charset="0"/>
              <a:buChar char="•"/>
            </a:pPr>
            <a:r>
              <a:rPr lang="en-GB" sz="20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There are 7 main types of anxiety disorder…</a:t>
            </a:r>
          </a:p>
        </p:txBody>
      </p:sp>
      <p:sp>
        <p:nvSpPr>
          <p:cNvPr id="7" name="TextBox 6">
            <a:extLst>
              <a:ext uri="{FF2B5EF4-FFF2-40B4-BE49-F238E27FC236}">
                <a16:creationId xmlns:a16="http://schemas.microsoft.com/office/drawing/2014/main" id="{C75565F6-C487-4889-9452-2C345342067D}"/>
              </a:ext>
            </a:extLst>
          </p:cNvPr>
          <p:cNvSpPr txBox="1"/>
          <p:nvPr/>
        </p:nvSpPr>
        <p:spPr>
          <a:xfrm>
            <a:off x="4723344" y="3628224"/>
            <a:ext cx="2841396" cy="400110"/>
          </a:xfrm>
          <a:prstGeom prst="rect">
            <a:avLst/>
          </a:prstGeom>
          <a:noFill/>
          <a:ln w="38100">
            <a:solidFill>
              <a:schemeClr val="bg1"/>
            </a:solidFill>
          </a:ln>
        </p:spPr>
        <p:txBody>
          <a:bodyPr wrap="square" rtlCol="0">
            <a:spAutoFit/>
          </a:bodyPr>
          <a:lstStyle/>
          <a:p>
            <a:pPr algn="ctr"/>
            <a:r>
              <a:rPr lang="en-GB" sz="2000" dirty="0">
                <a:solidFill>
                  <a:schemeClr val="accent4">
                    <a:lumMod val="20000"/>
                    <a:lumOff val="80000"/>
                  </a:schemeClr>
                </a:solidFill>
                <a:latin typeface="Arial Black" panose="020B0A04020102020204" pitchFamily="34" charset="0"/>
                <a:ea typeface="Yu Gothic UI Semilight" panose="020B0400000000000000" pitchFamily="34" charset="-128"/>
                <a:cs typeface="MV Boli" panose="02000500030200090000" pitchFamily="2" charset="0"/>
              </a:rPr>
              <a:t>Separation Anxiety</a:t>
            </a:r>
            <a:endParaRPr lang="en-GB" sz="20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endParaRPr>
          </a:p>
        </p:txBody>
      </p:sp>
      <p:sp>
        <p:nvSpPr>
          <p:cNvPr id="8" name="TextBox 7">
            <a:extLst>
              <a:ext uri="{FF2B5EF4-FFF2-40B4-BE49-F238E27FC236}">
                <a16:creationId xmlns:a16="http://schemas.microsoft.com/office/drawing/2014/main" id="{5400F25E-2F8F-4369-A146-6873CFC8A8FF}"/>
              </a:ext>
            </a:extLst>
          </p:cNvPr>
          <p:cNvSpPr txBox="1"/>
          <p:nvPr/>
        </p:nvSpPr>
        <p:spPr>
          <a:xfrm>
            <a:off x="1438766" y="3616876"/>
            <a:ext cx="2841396" cy="400110"/>
          </a:xfrm>
          <a:prstGeom prst="rect">
            <a:avLst/>
          </a:prstGeom>
          <a:noFill/>
          <a:ln w="38100">
            <a:solidFill>
              <a:schemeClr val="bg1"/>
            </a:solidFill>
          </a:ln>
        </p:spPr>
        <p:txBody>
          <a:bodyPr wrap="square" rtlCol="0">
            <a:spAutoFit/>
          </a:bodyPr>
          <a:lstStyle/>
          <a:p>
            <a:pPr algn="ctr"/>
            <a:r>
              <a:rPr lang="en-GB" sz="2000" dirty="0">
                <a:solidFill>
                  <a:schemeClr val="accent4">
                    <a:lumMod val="20000"/>
                    <a:lumOff val="80000"/>
                  </a:schemeClr>
                </a:solidFill>
                <a:latin typeface="Arial Black" panose="020B0A04020102020204" pitchFamily="34" charset="0"/>
                <a:ea typeface="Yu Gothic UI Semilight" panose="020B0400000000000000" pitchFamily="34" charset="-128"/>
                <a:cs typeface="MV Boli" panose="02000500030200090000" pitchFamily="2" charset="0"/>
              </a:rPr>
              <a:t>Specific Phobia</a:t>
            </a:r>
            <a:endParaRPr lang="en-GB" sz="20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endParaRPr>
          </a:p>
        </p:txBody>
      </p:sp>
      <p:sp>
        <p:nvSpPr>
          <p:cNvPr id="9" name="TextBox 8">
            <a:extLst>
              <a:ext uri="{FF2B5EF4-FFF2-40B4-BE49-F238E27FC236}">
                <a16:creationId xmlns:a16="http://schemas.microsoft.com/office/drawing/2014/main" id="{08B3F18D-109F-4447-A4DB-BA3B12882392}"/>
              </a:ext>
            </a:extLst>
          </p:cNvPr>
          <p:cNvSpPr txBox="1"/>
          <p:nvPr/>
        </p:nvSpPr>
        <p:spPr>
          <a:xfrm>
            <a:off x="3098924" y="4413115"/>
            <a:ext cx="2841396" cy="400110"/>
          </a:xfrm>
          <a:prstGeom prst="rect">
            <a:avLst/>
          </a:prstGeom>
          <a:noFill/>
          <a:ln w="38100">
            <a:solidFill>
              <a:schemeClr val="bg1"/>
            </a:solidFill>
          </a:ln>
        </p:spPr>
        <p:txBody>
          <a:bodyPr wrap="square" rtlCol="0">
            <a:spAutoFit/>
          </a:bodyPr>
          <a:lstStyle/>
          <a:p>
            <a:pPr algn="ctr"/>
            <a:r>
              <a:rPr lang="en-GB" sz="2000" dirty="0">
                <a:solidFill>
                  <a:schemeClr val="accent4">
                    <a:lumMod val="20000"/>
                    <a:lumOff val="80000"/>
                  </a:schemeClr>
                </a:solidFill>
                <a:latin typeface="Arial Black" panose="020B0A04020102020204" pitchFamily="34" charset="0"/>
                <a:ea typeface="Yu Gothic UI Semilight" panose="020B0400000000000000" pitchFamily="34" charset="-128"/>
                <a:cs typeface="MV Boli" panose="02000500030200090000" pitchFamily="2" charset="0"/>
              </a:rPr>
              <a:t>Social Anxiety</a:t>
            </a:r>
            <a:endParaRPr lang="en-GB" sz="20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endParaRPr>
          </a:p>
        </p:txBody>
      </p:sp>
      <p:sp>
        <p:nvSpPr>
          <p:cNvPr id="10" name="TextBox 9">
            <a:extLst>
              <a:ext uri="{FF2B5EF4-FFF2-40B4-BE49-F238E27FC236}">
                <a16:creationId xmlns:a16="http://schemas.microsoft.com/office/drawing/2014/main" id="{A45699F9-97FA-4CE5-B2F0-A1DC2B223F42}"/>
              </a:ext>
            </a:extLst>
          </p:cNvPr>
          <p:cNvSpPr txBox="1"/>
          <p:nvPr/>
        </p:nvSpPr>
        <p:spPr>
          <a:xfrm>
            <a:off x="7900704" y="3628834"/>
            <a:ext cx="2841396" cy="400110"/>
          </a:xfrm>
          <a:prstGeom prst="rect">
            <a:avLst/>
          </a:prstGeom>
          <a:noFill/>
          <a:ln w="38100">
            <a:solidFill>
              <a:schemeClr val="bg1"/>
            </a:solidFill>
          </a:ln>
        </p:spPr>
        <p:txBody>
          <a:bodyPr wrap="square" rtlCol="0">
            <a:spAutoFit/>
          </a:bodyPr>
          <a:lstStyle/>
          <a:p>
            <a:pPr algn="ctr"/>
            <a:r>
              <a:rPr lang="en-GB" sz="2000" dirty="0">
                <a:solidFill>
                  <a:schemeClr val="accent4">
                    <a:lumMod val="20000"/>
                    <a:lumOff val="80000"/>
                  </a:schemeClr>
                </a:solidFill>
                <a:latin typeface="Arial Black" panose="020B0A04020102020204" pitchFamily="34" charset="0"/>
                <a:ea typeface="Yu Gothic UI Semilight" panose="020B0400000000000000" pitchFamily="34" charset="-128"/>
                <a:cs typeface="MV Boli" panose="02000500030200090000" pitchFamily="2" charset="0"/>
              </a:rPr>
              <a:t>Panic Disorder</a:t>
            </a:r>
            <a:endParaRPr lang="en-GB" sz="20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endParaRPr>
          </a:p>
        </p:txBody>
      </p:sp>
      <p:sp>
        <p:nvSpPr>
          <p:cNvPr id="11" name="TextBox 10">
            <a:extLst>
              <a:ext uri="{FF2B5EF4-FFF2-40B4-BE49-F238E27FC236}">
                <a16:creationId xmlns:a16="http://schemas.microsoft.com/office/drawing/2014/main" id="{0721CDAA-58FC-4823-BC93-CF065F10348F}"/>
              </a:ext>
            </a:extLst>
          </p:cNvPr>
          <p:cNvSpPr txBox="1"/>
          <p:nvPr/>
        </p:nvSpPr>
        <p:spPr>
          <a:xfrm>
            <a:off x="3376882" y="5392012"/>
            <a:ext cx="2841396" cy="1015663"/>
          </a:xfrm>
          <a:prstGeom prst="rect">
            <a:avLst/>
          </a:prstGeom>
          <a:noFill/>
          <a:ln w="38100">
            <a:solidFill>
              <a:schemeClr val="bg1"/>
            </a:solidFill>
          </a:ln>
        </p:spPr>
        <p:txBody>
          <a:bodyPr wrap="square" rtlCol="0">
            <a:spAutoFit/>
          </a:bodyPr>
          <a:lstStyle/>
          <a:p>
            <a:pPr algn="ctr"/>
            <a:r>
              <a:rPr lang="en-GB" sz="2000" dirty="0">
                <a:solidFill>
                  <a:schemeClr val="accent4">
                    <a:lumMod val="20000"/>
                    <a:lumOff val="80000"/>
                  </a:schemeClr>
                </a:solidFill>
                <a:latin typeface="Arial Black" panose="020B0A04020102020204" pitchFamily="34" charset="0"/>
                <a:ea typeface="Yu Gothic UI Semilight" panose="020B0400000000000000" pitchFamily="34" charset="-128"/>
                <a:cs typeface="MV Boli" panose="02000500030200090000" pitchFamily="2" charset="0"/>
              </a:rPr>
              <a:t>Post Traumatic Stress Disorder (PTSD)</a:t>
            </a:r>
            <a:endParaRPr lang="en-GB" sz="20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endParaRPr>
          </a:p>
        </p:txBody>
      </p:sp>
      <p:sp>
        <p:nvSpPr>
          <p:cNvPr id="12" name="TextBox 11">
            <a:extLst>
              <a:ext uri="{FF2B5EF4-FFF2-40B4-BE49-F238E27FC236}">
                <a16:creationId xmlns:a16="http://schemas.microsoft.com/office/drawing/2014/main" id="{9D890B11-B195-4838-A964-FA7CD8C5E05F}"/>
              </a:ext>
            </a:extLst>
          </p:cNvPr>
          <p:cNvSpPr txBox="1"/>
          <p:nvPr/>
        </p:nvSpPr>
        <p:spPr>
          <a:xfrm>
            <a:off x="6359420" y="4203080"/>
            <a:ext cx="2841396" cy="1015663"/>
          </a:xfrm>
          <a:prstGeom prst="rect">
            <a:avLst/>
          </a:prstGeom>
          <a:noFill/>
          <a:ln w="38100">
            <a:solidFill>
              <a:schemeClr val="bg1"/>
            </a:solidFill>
          </a:ln>
        </p:spPr>
        <p:txBody>
          <a:bodyPr wrap="square" rtlCol="0">
            <a:spAutoFit/>
          </a:bodyPr>
          <a:lstStyle/>
          <a:p>
            <a:pPr algn="ctr"/>
            <a:r>
              <a:rPr lang="en-GB" sz="2000" dirty="0">
                <a:solidFill>
                  <a:schemeClr val="accent4">
                    <a:lumMod val="20000"/>
                    <a:lumOff val="80000"/>
                  </a:schemeClr>
                </a:solidFill>
                <a:latin typeface="Arial Black" panose="020B0A04020102020204" pitchFamily="34" charset="0"/>
                <a:ea typeface="Yu Gothic UI Semilight" panose="020B0400000000000000" pitchFamily="34" charset="-128"/>
                <a:cs typeface="MV Boli" panose="02000500030200090000" pitchFamily="2" charset="0"/>
              </a:rPr>
              <a:t>Obsessive Compulsive Disorder (OCD)</a:t>
            </a:r>
            <a:endParaRPr lang="en-GB" sz="20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endParaRPr>
          </a:p>
        </p:txBody>
      </p:sp>
      <p:sp>
        <p:nvSpPr>
          <p:cNvPr id="13" name="TextBox 12">
            <a:extLst>
              <a:ext uri="{FF2B5EF4-FFF2-40B4-BE49-F238E27FC236}">
                <a16:creationId xmlns:a16="http://schemas.microsoft.com/office/drawing/2014/main" id="{25F657A6-6398-46B7-806D-4F8FB31250C4}"/>
              </a:ext>
            </a:extLst>
          </p:cNvPr>
          <p:cNvSpPr txBox="1"/>
          <p:nvPr/>
        </p:nvSpPr>
        <p:spPr>
          <a:xfrm>
            <a:off x="6753764" y="5392012"/>
            <a:ext cx="2841396" cy="1015663"/>
          </a:xfrm>
          <a:prstGeom prst="rect">
            <a:avLst/>
          </a:prstGeom>
          <a:noFill/>
          <a:ln w="38100">
            <a:solidFill>
              <a:schemeClr val="bg1"/>
            </a:solidFill>
          </a:ln>
        </p:spPr>
        <p:txBody>
          <a:bodyPr wrap="square" rtlCol="0">
            <a:spAutoFit/>
          </a:bodyPr>
          <a:lstStyle/>
          <a:p>
            <a:pPr algn="ctr"/>
            <a:r>
              <a:rPr lang="en-GB" sz="2000" dirty="0">
                <a:solidFill>
                  <a:schemeClr val="accent4">
                    <a:lumMod val="20000"/>
                    <a:lumOff val="80000"/>
                  </a:schemeClr>
                </a:solidFill>
                <a:latin typeface="Arial Black" panose="020B0A04020102020204" pitchFamily="34" charset="0"/>
                <a:ea typeface="Yu Gothic UI Semilight" panose="020B0400000000000000" pitchFamily="34" charset="-128"/>
                <a:cs typeface="MV Boli" panose="02000500030200090000" pitchFamily="2" charset="0"/>
              </a:rPr>
              <a:t>Generalised Anxiety Disorder (GAD)</a:t>
            </a:r>
            <a:endParaRPr lang="en-GB" sz="20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endParaRPr>
          </a:p>
        </p:txBody>
      </p:sp>
    </p:spTree>
    <p:extLst>
      <p:ext uri="{BB962C8B-B14F-4D97-AF65-F5344CB8AC3E}">
        <p14:creationId xmlns:p14="http://schemas.microsoft.com/office/powerpoint/2010/main" val="253517291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6ED8DE-EB2B-432E-874E-E13409FE0A8E}"/>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22A290A6-C2CC-4807-ADF6-37103B69E9A1}"/>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8A6D6E93-BBD5-4FDC-AD18-2F6D11E83088}"/>
              </a:ext>
            </a:extLst>
          </p:cNvPr>
          <p:cNvPicPr>
            <a:picLocks noChangeAspect="1"/>
          </p:cNvPicPr>
          <p:nvPr/>
        </p:nvPicPr>
        <p:blipFill>
          <a:blip r:embed="rId3"/>
          <a:stretch>
            <a:fillRect/>
          </a:stretch>
        </p:blipFill>
        <p:spPr>
          <a:xfrm>
            <a:off x="0" y="-1"/>
            <a:ext cx="12192000" cy="6867407"/>
          </a:xfrm>
          <a:prstGeom prst="rect">
            <a:avLst/>
          </a:prstGeom>
        </p:spPr>
      </p:pic>
      <p:sp>
        <p:nvSpPr>
          <p:cNvPr id="5" name="TextBox 4">
            <a:extLst>
              <a:ext uri="{FF2B5EF4-FFF2-40B4-BE49-F238E27FC236}">
                <a16:creationId xmlns:a16="http://schemas.microsoft.com/office/drawing/2014/main" id="{8E833AF4-95B0-4157-9F9A-AE0237385F24}"/>
              </a:ext>
            </a:extLst>
          </p:cNvPr>
          <p:cNvSpPr txBox="1"/>
          <p:nvPr/>
        </p:nvSpPr>
        <p:spPr>
          <a:xfrm>
            <a:off x="4161933" y="905858"/>
            <a:ext cx="7720552" cy="1569660"/>
          </a:xfrm>
          <a:prstGeom prst="rect">
            <a:avLst/>
          </a:prstGeom>
          <a:noFill/>
        </p:spPr>
        <p:txBody>
          <a:bodyPr wrap="square" rtlCol="0">
            <a:spAutoFit/>
          </a:bodyPr>
          <a:lstStyle/>
          <a:p>
            <a:pPr algn="ctr"/>
            <a:r>
              <a:rPr lang="en-GB" sz="4800" b="1" dirty="0">
                <a:solidFill>
                  <a:schemeClr val="bg1"/>
                </a:solidFill>
                <a:latin typeface="MV Boli" panose="02000500030200090000" pitchFamily="2" charset="0"/>
                <a:ea typeface="Segoe UI Black" panose="020B0A02040204020203" pitchFamily="34" charset="0"/>
                <a:cs typeface="MV Boli" panose="02000500030200090000" pitchFamily="2" charset="0"/>
              </a:rPr>
              <a:t>What makes a child vulnerable to anxiety?</a:t>
            </a:r>
          </a:p>
        </p:txBody>
      </p:sp>
      <p:sp>
        <p:nvSpPr>
          <p:cNvPr id="7" name="TextBox 6">
            <a:extLst>
              <a:ext uri="{FF2B5EF4-FFF2-40B4-BE49-F238E27FC236}">
                <a16:creationId xmlns:a16="http://schemas.microsoft.com/office/drawing/2014/main" id="{D4D69C90-0B78-422C-8322-C4056CE0DBAE}"/>
              </a:ext>
            </a:extLst>
          </p:cNvPr>
          <p:cNvSpPr txBox="1"/>
          <p:nvPr/>
        </p:nvSpPr>
        <p:spPr>
          <a:xfrm>
            <a:off x="5159998" y="2642146"/>
            <a:ext cx="6612902" cy="3046988"/>
          </a:xfrm>
          <a:prstGeom prst="rect">
            <a:avLst/>
          </a:prstGeom>
          <a:noFill/>
        </p:spPr>
        <p:txBody>
          <a:bodyPr wrap="square" rtlCol="0">
            <a:spAutoFit/>
          </a:bodyPr>
          <a:lstStyle/>
          <a:p>
            <a:pPr marL="444500" lvl="0">
              <a:buSzPts val="2000"/>
              <a:buFont typeface="Arial" panose="020B0604020202020204" pitchFamily="34" charset="0"/>
              <a:buChar char="•"/>
            </a:pPr>
            <a:r>
              <a:rPr lang="en-GB" sz="3200" dirty="0">
                <a:solidFill>
                  <a:schemeClr val="bg1"/>
                </a:solidFill>
                <a:latin typeface="Candara Light" panose="020E0502030303020204" pitchFamily="34" charset="0"/>
                <a:ea typeface="Comfortaa"/>
                <a:cs typeface="Comfortaa"/>
                <a:sym typeface="Comfortaa"/>
              </a:rPr>
              <a:t> Life events or experiences</a:t>
            </a:r>
          </a:p>
          <a:p>
            <a:pPr marL="444500" lvl="0">
              <a:buSzPts val="2000"/>
              <a:buFont typeface="Arial" panose="020B0604020202020204" pitchFamily="34" charset="0"/>
              <a:buChar char="•"/>
            </a:pPr>
            <a:r>
              <a:rPr lang="en-GB" sz="3200" dirty="0">
                <a:solidFill>
                  <a:schemeClr val="bg1"/>
                </a:solidFill>
                <a:latin typeface="Candara Light" panose="020E0502030303020204" pitchFamily="34" charset="0"/>
                <a:ea typeface="Comfortaa"/>
                <a:cs typeface="Comfortaa"/>
                <a:sym typeface="Comfortaa"/>
              </a:rPr>
              <a:t> Genes</a:t>
            </a:r>
          </a:p>
          <a:p>
            <a:pPr marL="444500" lvl="0">
              <a:buSzPts val="2000"/>
              <a:buFont typeface="Arial" panose="020B0604020202020204" pitchFamily="34" charset="0"/>
              <a:buChar char="•"/>
            </a:pPr>
            <a:r>
              <a:rPr lang="en-GB" sz="3200" dirty="0">
                <a:solidFill>
                  <a:schemeClr val="bg1"/>
                </a:solidFill>
                <a:latin typeface="Candara Light" panose="020E0502030303020204" pitchFamily="34" charset="0"/>
                <a:ea typeface="Comfortaa"/>
                <a:cs typeface="Comfortaa"/>
                <a:sym typeface="Comfortaa"/>
              </a:rPr>
              <a:t> Learned behaviour</a:t>
            </a:r>
          </a:p>
          <a:p>
            <a:pPr marL="444500" lvl="0">
              <a:buSzPts val="2000"/>
              <a:buFont typeface="Arial" panose="020B0604020202020204" pitchFamily="34" charset="0"/>
              <a:buChar char="•"/>
            </a:pPr>
            <a:r>
              <a:rPr lang="en-GB" sz="3200" dirty="0">
                <a:solidFill>
                  <a:schemeClr val="bg1"/>
                </a:solidFill>
                <a:latin typeface="Candara Light" panose="020E0502030303020204" pitchFamily="34" charset="0"/>
                <a:ea typeface="Comfortaa"/>
                <a:cs typeface="Comfortaa"/>
                <a:sym typeface="Comfortaa"/>
              </a:rPr>
              <a:t> Temporary circumstances</a:t>
            </a:r>
          </a:p>
          <a:p>
            <a:pPr marL="444500" lvl="0">
              <a:buSzPts val="2000"/>
              <a:buFont typeface="Arial" panose="020B0604020202020204" pitchFamily="34" charset="0"/>
              <a:buChar char="•"/>
            </a:pPr>
            <a:endParaRPr lang="en-GB" sz="3200" dirty="0">
              <a:solidFill>
                <a:schemeClr val="bg1"/>
              </a:solidFill>
              <a:latin typeface="Candara Light" panose="020E0502030303020204" pitchFamily="34" charset="0"/>
              <a:ea typeface="Comfortaa"/>
              <a:cs typeface="Comfortaa"/>
              <a:sym typeface="Comfortaa"/>
            </a:endParaRPr>
          </a:p>
          <a:p>
            <a:pPr marL="444500" lvl="0">
              <a:buSzPts val="2000"/>
              <a:buFont typeface="Arial" panose="020B0604020202020204" pitchFamily="34" charset="0"/>
              <a:buChar char="•"/>
            </a:pPr>
            <a:r>
              <a:rPr lang="en-GB" sz="3200" dirty="0">
                <a:solidFill>
                  <a:schemeClr val="bg1"/>
                </a:solidFill>
                <a:latin typeface="Candara Light" panose="020E0502030303020204" pitchFamily="34" charset="0"/>
                <a:ea typeface="Comfortaa"/>
                <a:cs typeface="Comfortaa"/>
                <a:sym typeface="Comfortaa"/>
              </a:rPr>
              <a:t> Or a combination of these</a:t>
            </a:r>
          </a:p>
        </p:txBody>
      </p:sp>
    </p:spTree>
    <p:extLst>
      <p:ext uri="{BB962C8B-B14F-4D97-AF65-F5344CB8AC3E}">
        <p14:creationId xmlns:p14="http://schemas.microsoft.com/office/powerpoint/2010/main" val="382468401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95D4EF-44C0-4F69-A41E-094820EDDBCA}"/>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CA7C5DEA-6EB1-4AA4-9054-37DD3B08F5B0}"/>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591FED06-4BEE-4BD0-8E24-99A2DC6268C3}"/>
              </a:ext>
            </a:extLst>
          </p:cNvPr>
          <p:cNvPicPr>
            <a:picLocks noChangeAspect="1"/>
          </p:cNvPicPr>
          <p:nvPr/>
        </p:nvPicPr>
        <p:blipFill>
          <a:blip r:embed="rId3"/>
          <a:stretch>
            <a:fillRect/>
          </a:stretch>
        </p:blipFill>
        <p:spPr>
          <a:xfrm>
            <a:off x="-1" y="0"/>
            <a:ext cx="12273699" cy="6919974"/>
          </a:xfrm>
          <a:prstGeom prst="rect">
            <a:avLst/>
          </a:prstGeom>
        </p:spPr>
      </p:pic>
      <p:sp>
        <p:nvSpPr>
          <p:cNvPr id="5" name="TextBox 4">
            <a:extLst>
              <a:ext uri="{FF2B5EF4-FFF2-40B4-BE49-F238E27FC236}">
                <a16:creationId xmlns:a16="http://schemas.microsoft.com/office/drawing/2014/main" id="{3672E6A2-2820-420A-9174-837BC0F636F3}"/>
              </a:ext>
            </a:extLst>
          </p:cNvPr>
          <p:cNvSpPr txBox="1"/>
          <p:nvPr/>
        </p:nvSpPr>
        <p:spPr>
          <a:xfrm>
            <a:off x="3627876" y="504308"/>
            <a:ext cx="8157328" cy="1754326"/>
          </a:xfrm>
          <a:prstGeom prst="rect">
            <a:avLst/>
          </a:prstGeom>
          <a:noFill/>
        </p:spPr>
        <p:txBody>
          <a:bodyPr wrap="square" rtlCol="0">
            <a:spAutoFit/>
          </a:bodyPr>
          <a:lstStyle/>
          <a:p>
            <a:pPr algn="ctr"/>
            <a:r>
              <a:rPr lang="en-GB" sz="5400" b="1" dirty="0">
                <a:solidFill>
                  <a:schemeClr val="accent4">
                    <a:lumMod val="20000"/>
                    <a:lumOff val="80000"/>
                  </a:schemeClr>
                </a:solidFill>
                <a:latin typeface="MV Boli" panose="02000500030200090000" pitchFamily="2" charset="0"/>
                <a:ea typeface="Segoe UI Black" panose="020B0A02040204020203" pitchFamily="34" charset="0"/>
                <a:cs typeface="MV Boli" panose="02000500030200090000" pitchFamily="2" charset="0"/>
              </a:rPr>
              <a:t>What keeps the </a:t>
            </a:r>
          </a:p>
          <a:p>
            <a:pPr algn="ctr"/>
            <a:r>
              <a:rPr lang="en-GB" sz="5400" b="1" dirty="0">
                <a:solidFill>
                  <a:schemeClr val="accent4">
                    <a:lumMod val="20000"/>
                    <a:lumOff val="80000"/>
                  </a:schemeClr>
                </a:solidFill>
                <a:latin typeface="MV Boli" panose="02000500030200090000" pitchFamily="2" charset="0"/>
                <a:ea typeface="Segoe UI Black" panose="020B0A02040204020203" pitchFamily="34" charset="0"/>
                <a:cs typeface="MV Boli" panose="02000500030200090000" pitchFamily="2" charset="0"/>
              </a:rPr>
              <a:t>anxiety going?</a:t>
            </a:r>
          </a:p>
        </p:txBody>
      </p:sp>
      <p:sp>
        <p:nvSpPr>
          <p:cNvPr id="6" name="TextBox 5">
            <a:extLst>
              <a:ext uri="{FF2B5EF4-FFF2-40B4-BE49-F238E27FC236}">
                <a16:creationId xmlns:a16="http://schemas.microsoft.com/office/drawing/2014/main" id="{836AC5D7-E5C6-422B-97E6-F6B516CC5262}"/>
              </a:ext>
            </a:extLst>
          </p:cNvPr>
          <p:cNvSpPr txBox="1"/>
          <p:nvPr/>
        </p:nvSpPr>
        <p:spPr>
          <a:xfrm>
            <a:off x="5200847" y="2250697"/>
            <a:ext cx="6612902" cy="3970318"/>
          </a:xfrm>
          <a:prstGeom prst="rect">
            <a:avLst/>
          </a:prstGeom>
          <a:noFill/>
        </p:spPr>
        <p:txBody>
          <a:bodyPr wrap="square" rtlCol="0">
            <a:spAutoFit/>
          </a:bodyPr>
          <a:lstStyle/>
          <a:p>
            <a:pPr marL="457200" indent="-457200">
              <a:buFont typeface="Arial" panose="020B0604020202020204" pitchFamily="34" charset="0"/>
              <a:buChar char="•"/>
            </a:pPr>
            <a:r>
              <a:rPr lang="en-GB" sz="2800" dirty="0">
                <a:solidFill>
                  <a:schemeClr val="accent4">
                    <a:lumMod val="60000"/>
                    <a:lumOff val="40000"/>
                  </a:schemeClr>
                </a:solidFill>
                <a:latin typeface="Candara Light" panose="020E0502030303020204" pitchFamily="34" charset="0"/>
                <a:ea typeface="Yu Gothic UI Semilight" panose="020B0400000000000000" pitchFamily="34" charset="-128"/>
                <a:cs typeface="MV Boli" panose="02000500030200090000" pitchFamily="2" charset="0"/>
              </a:rPr>
              <a:t>Avoidance</a:t>
            </a:r>
          </a:p>
          <a:p>
            <a:pPr marL="457200" indent="-457200">
              <a:buFont typeface="Arial" panose="020B0604020202020204" pitchFamily="34" charset="0"/>
              <a:buChar char="•"/>
            </a:pPr>
            <a:r>
              <a:rPr lang="en-GB" sz="2800" dirty="0">
                <a:solidFill>
                  <a:schemeClr val="accent4">
                    <a:lumMod val="60000"/>
                    <a:lumOff val="40000"/>
                  </a:schemeClr>
                </a:solidFill>
                <a:latin typeface="Candara Light" panose="020E0502030303020204" pitchFamily="34" charset="0"/>
                <a:ea typeface="Yu Gothic UI Semilight" panose="020B0400000000000000" pitchFamily="34" charset="-128"/>
                <a:cs typeface="MV Boli" panose="02000500030200090000" pitchFamily="2" charset="0"/>
              </a:rPr>
              <a:t>Safety behaviours</a:t>
            </a:r>
          </a:p>
          <a:p>
            <a:pPr marL="457200" indent="-457200">
              <a:buFont typeface="Arial" panose="020B0604020202020204" pitchFamily="34" charset="0"/>
              <a:buChar char="•"/>
            </a:pPr>
            <a:r>
              <a:rPr lang="en-GB" sz="2800" dirty="0">
                <a:solidFill>
                  <a:schemeClr val="accent4">
                    <a:lumMod val="60000"/>
                    <a:lumOff val="40000"/>
                  </a:schemeClr>
                </a:solidFill>
                <a:latin typeface="Candara Light" panose="020E0502030303020204" pitchFamily="34" charset="0"/>
                <a:ea typeface="Yu Gothic UI Semilight" panose="020B0400000000000000" pitchFamily="34" charset="-128"/>
                <a:cs typeface="MV Boli" panose="02000500030200090000" pitchFamily="2" charset="0"/>
              </a:rPr>
              <a:t>Reassurance</a:t>
            </a:r>
          </a:p>
          <a:p>
            <a:pPr marL="457200" indent="-457200">
              <a:buFont typeface="Arial" panose="020B0604020202020204" pitchFamily="34" charset="0"/>
              <a:buChar char="•"/>
            </a:pPr>
            <a:r>
              <a:rPr lang="en-GB" sz="2800" dirty="0">
                <a:solidFill>
                  <a:schemeClr val="accent4">
                    <a:lumMod val="60000"/>
                    <a:lumOff val="40000"/>
                  </a:schemeClr>
                </a:solidFill>
                <a:latin typeface="Candara Light" panose="020E0502030303020204" pitchFamily="34" charset="0"/>
                <a:ea typeface="Yu Gothic UI Semilight" panose="020B0400000000000000" pitchFamily="34" charset="-128"/>
                <a:cs typeface="MV Boli" panose="02000500030200090000" pitchFamily="2" charset="0"/>
              </a:rPr>
              <a:t>Missed opportunities for coping</a:t>
            </a:r>
          </a:p>
          <a:p>
            <a:pPr marL="457200" indent="-457200">
              <a:buFont typeface="Arial" panose="020B0604020202020204" pitchFamily="34" charset="0"/>
              <a:buChar char="•"/>
            </a:pPr>
            <a:r>
              <a:rPr lang="en-GB" sz="2800" dirty="0">
                <a:solidFill>
                  <a:schemeClr val="accent4">
                    <a:lumMod val="60000"/>
                    <a:lumOff val="40000"/>
                  </a:schemeClr>
                </a:solidFill>
                <a:latin typeface="Candara Light" panose="020E0502030303020204" pitchFamily="34" charset="0"/>
                <a:ea typeface="Yu Gothic UI Semilight" panose="020B0400000000000000" pitchFamily="34" charset="-128"/>
                <a:cs typeface="MV Boli" panose="02000500030200090000" pitchFamily="2" charset="0"/>
              </a:rPr>
              <a:t>Other people’s reactions / responses</a:t>
            </a:r>
          </a:p>
          <a:p>
            <a:pPr marL="457200" indent="-457200">
              <a:buFont typeface="Arial" panose="020B0604020202020204" pitchFamily="34" charset="0"/>
              <a:buChar char="•"/>
            </a:pPr>
            <a:r>
              <a:rPr lang="en-GB" sz="2800" dirty="0">
                <a:solidFill>
                  <a:schemeClr val="accent4">
                    <a:lumMod val="60000"/>
                    <a:lumOff val="40000"/>
                  </a:schemeClr>
                </a:solidFill>
                <a:latin typeface="Candara Light" panose="020E0502030303020204" pitchFamily="34" charset="0"/>
                <a:ea typeface="Yu Gothic UI Semilight" panose="020B0400000000000000" pitchFamily="34" charset="-128"/>
                <a:cs typeface="MV Boli" panose="02000500030200090000" pitchFamily="2" charset="0"/>
              </a:rPr>
              <a:t>Lack of confidence – specifically in </a:t>
            </a:r>
            <a:br>
              <a:rPr lang="en-GB" sz="2800" dirty="0">
                <a:solidFill>
                  <a:schemeClr val="accent4">
                    <a:lumMod val="60000"/>
                    <a:lumOff val="40000"/>
                  </a:schemeClr>
                </a:solidFill>
                <a:latin typeface="Candara Light" panose="020E0502030303020204" pitchFamily="34" charset="0"/>
                <a:ea typeface="Yu Gothic UI Semilight" panose="020B0400000000000000" pitchFamily="34" charset="-128"/>
                <a:cs typeface="MV Boli" panose="02000500030200090000" pitchFamily="2" charset="0"/>
              </a:rPr>
            </a:br>
            <a:r>
              <a:rPr lang="en-GB" sz="2800" dirty="0">
                <a:solidFill>
                  <a:schemeClr val="accent4">
                    <a:lumMod val="60000"/>
                    <a:lumOff val="40000"/>
                  </a:schemeClr>
                </a:solidFill>
                <a:latin typeface="Candara Light" panose="020E0502030303020204" pitchFamily="34" charset="0"/>
                <a:ea typeface="Yu Gothic UI Semilight" panose="020B0400000000000000" pitchFamily="34" charset="-128"/>
                <a:cs typeface="MV Boli" panose="02000500030200090000" pitchFamily="2" charset="0"/>
              </a:rPr>
              <a:t>their ability to cope</a:t>
            </a:r>
          </a:p>
          <a:p>
            <a:pPr marL="457200" indent="-457200">
              <a:buFont typeface="Arial" panose="020B0604020202020204" pitchFamily="34" charset="0"/>
              <a:buChar char="•"/>
            </a:pPr>
            <a:r>
              <a:rPr lang="en-GB" sz="2800" dirty="0">
                <a:solidFill>
                  <a:schemeClr val="accent4">
                    <a:lumMod val="60000"/>
                    <a:lumOff val="40000"/>
                  </a:schemeClr>
                </a:solidFill>
                <a:latin typeface="Candara Light" panose="020E0502030303020204" pitchFamily="34" charset="0"/>
                <a:ea typeface="Yu Gothic UI Semilight" panose="020B0400000000000000" pitchFamily="34" charset="-128"/>
                <a:cs typeface="MV Boli" panose="02000500030200090000" pitchFamily="2" charset="0"/>
              </a:rPr>
              <a:t>Lack of independence</a:t>
            </a:r>
          </a:p>
          <a:p>
            <a:pPr marL="457200" indent="-457200">
              <a:buFont typeface="Arial" panose="020B0604020202020204" pitchFamily="34" charset="0"/>
              <a:buChar char="•"/>
            </a:pPr>
            <a:r>
              <a:rPr lang="en-GB" sz="2800" dirty="0">
                <a:solidFill>
                  <a:schemeClr val="accent4">
                    <a:lumMod val="60000"/>
                    <a:lumOff val="40000"/>
                  </a:schemeClr>
                </a:solidFill>
                <a:latin typeface="Candara Light" panose="020E0502030303020204" pitchFamily="34" charset="0"/>
                <a:ea typeface="Yu Gothic UI Semilight" panose="020B0400000000000000" pitchFamily="34" charset="-128"/>
                <a:cs typeface="MV Boli" panose="02000500030200090000" pitchFamily="2" charset="0"/>
              </a:rPr>
              <a:t>Worries becoming stuck</a:t>
            </a:r>
          </a:p>
        </p:txBody>
      </p:sp>
    </p:spTree>
    <p:extLst>
      <p:ext uri="{BB962C8B-B14F-4D97-AF65-F5344CB8AC3E}">
        <p14:creationId xmlns:p14="http://schemas.microsoft.com/office/powerpoint/2010/main" val="17195142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See the source image">
            <a:extLst>
              <a:ext uri="{FF2B5EF4-FFF2-40B4-BE49-F238E27FC236}">
                <a16:creationId xmlns:a16="http://schemas.microsoft.com/office/drawing/2014/main" id="{F9B31A2C-4A8D-4FB3-80AB-FD9B0BBF5DF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17529" y="0"/>
            <a:ext cx="9291280" cy="6407150"/>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5FB1B1C7-6099-43AB-B4F8-F5E6BBB95028}"/>
              </a:ext>
            </a:extLst>
          </p:cNvPr>
          <p:cNvSpPr txBox="1"/>
          <p:nvPr/>
        </p:nvSpPr>
        <p:spPr>
          <a:xfrm>
            <a:off x="232247" y="268498"/>
            <a:ext cx="2841396" cy="830997"/>
          </a:xfrm>
          <a:prstGeom prst="rect">
            <a:avLst/>
          </a:prstGeom>
          <a:noFill/>
          <a:ln w="38100">
            <a:solidFill>
              <a:schemeClr val="bg1"/>
            </a:solidFill>
          </a:ln>
        </p:spPr>
        <p:txBody>
          <a:bodyPr wrap="square" rtlCol="0">
            <a:spAutoFit/>
          </a:bodyPr>
          <a:lstStyle/>
          <a:p>
            <a:pPr algn="ctr"/>
            <a:r>
              <a:rPr lang="en-GB" sz="2400" u="sng" dirty="0">
                <a:solidFill>
                  <a:srgbClr val="00B050"/>
                </a:solidFill>
                <a:latin typeface="Arial Black" panose="020B0A04020102020204" pitchFamily="34" charset="0"/>
                <a:ea typeface="Yu Gothic UI Semilight" panose="020B0400000000000000" pitchFamily="34" charset="-128"/>
                <a:cs typeface="MV Boli" panose="02000500030200090000" pitchFamily="2" charset="0"/>
              </a:rPr>
              <a:t>The Cycle of Avoidance</a:t>
            </a:r>
            <a:endParaRPr lang="en-GB" sz="2400" u="sng" dirty="0">
              <a:solidFill>
                <a:srgbClr val="00B050"/>
              </a:solidFill>
              <a:latin typeface="Candara Light" panose="020E0502030303020204" pitchFamily="34" charset="0"/>
              <a:ea typeface="Yu Gothic UI Semilight" panose="020B0400000000000000" pitchFamily="34" charset="-128"/>
              <a:cs typeface="MV Boli" panose="02000500030200090000" pitchFamily="2" charset="0"/>
            </a:endParaRPr>
          </a:p>
        </p:txBody>
      </p:sp>
      <p:sp>
        <p:nvSpPr>
          <p:cNvPr id="12" name="TextBox 11">
            <a:extLst>
              <a:ext uri="{FF2B5EF4-FFF2-40B4-BE49-F238E27FC236}">
                <a16:creationId xmlns:a16="http://schemas.microsoft.com/office/drawing/2014/main" id="{167831BA-924D-479C-9801-0B7D939CB0BA}"/>
              </a:ext>
            </a:extLst>
          </p:cNvPr>
          <p:cNvSpPr txBox="1"/>
          <p:nvPr/>
        </p:nvSpPr>
        <p:spPr>
          <a:xfrm>
            <a:off x="9856638" y="2378910"/>
            <a:ext cx="1932413" cy="1323439"/>
          </a:xfrm>
          <a:prstGeom prst="rect">
            <a:avLst/>
          </a:prstGeom>
          <a:noFill/>
          <a:ln w="38100">
            <a:solidFill>
              <a:schemeClr val="bg1"/>
            </a:solidFill>
          </a:ln>
        </p:spPr>
        <p:txBody>
          <a:bodyPr wrap="square" rtlCol="0">
            <a:spAutoFit/>
          </a:bodyPr>
          <a:lstStyle/>
          <a:p>
            <a:pPr algn="ctr"/>
            <a:r>
              <a:rPr lang="en-GB" sz="1600" dirty="0">
                <a:solidFill>
                  <a:srgbClr val="00B050"/>
                </a:solidFill>
                <a:latin typeface="Arial Black" panose="020B0A04020102020204" pitchFamily="34" charset="0"/>
                <a:ea typeface="Yu Gothic UI Semilight" panose="020B0400000000000000" pitchFamily="34" charset="-128"/>
                <a:cs typeface="MV Boli" panose="02000500030200090000" pitchFamily="2" charset="0"/>
              </a:rPr>
              <a:t>Worry goes unchallenged and we don’t know what to do about it</a:t>
            </a:r>
            <a:endParaRPr lang="en-GB" sz="1600" dirty="0">
              <a:solidFill>
                <a:srgbClr val="00B050"/>
              </a:solidFill>
              <a:latin typeface="Candara Light" panose="020E0502030303020204" pitchFamily="34" charset="0"/>
              <a:ea typeface="Yu Gothic UI Semilight" panose="020B0400000000000000" pitchFamily="34" charset="-128"/>
              <a:cs typeface="MV Boli" panose="02000500030200090000" pitchFamily="2" charset="0"/>
            </a:endParaRPr>
          </a:p>
        </p:txBody>
      </p:sp>
      <p:cxnSp>
        <p:nvCxnSpPr>
          <p:cNvPr id="9" name="Straight Arrow Connector 8">
            <a:extLst>
              <a:ext uri="{FF2B5EF4-FFF2-40B4-BE49-F238E27FC236}">
                <a16:creationId xmlns:a16="http://schemas.microsoft.com/office/drawing/2014/main" id="{32F9C76A-4791-4999-9250-06A4D3CF85E8}"/>
              </a:ext>
            </a:extLst>
          </p:cNvPr>
          <p:cNvCxnSpPr/>
          <p:nvPr/>
        </p:nvCxnSpPr>
        <p:spPr>
          <a:xfrm flipH="1">
            <a:off x="8994913" y="3040629"/>
            <a:ext cx="861725" cy="0"/>
          </a:xfrm>
          <a:prstGeom prst="straightConnector1">
            <a:avLst/>
          </a:prstGeom>
          <a:ln w="57150">
            <a:solidFill>
              <a:srgbClr val="00B050"/>
            </a:solidFill>
            <a:tailEnd type="triangle"/>
          </a:ln>
        </p:spPr>
        <p:style>
          <a:lnRef idx="1">
            <a:schemeClr val="accent1"/>
          </a:lnRef>
          <a:fillRef idx="0">
            <a:schemeClr val="accent1"/>
          </a:fillRef>
          <a:effectRef idx="0">
            <a:schemeClr val="accent1"/>
          </a:effectRef>
          <a:fontRef idx="minor">
            <a:schemeClr val="tx1"/>
          </a:fontRef>
        </p:style>
      </p:cxnSp>
      <p:sp>
        <p:nvSpPr>
          <p:cNvPr id="15" name="TextBox 14">
            <a:extLst>
              <a:ext uri="{FF2B5EF4-FFF2-40B4-BE49-F238E27FC236}">
                <a16:creationId xmlns:a16="http://schemas.microsoft.com/office/drawing/2014/main" id="{DCBAEC4B-CF83-49BA-8395-4BAF1978D87D}"/>
              </a:ext>
            </a:extLst>
          </p:cNvPr>
          <p:cNvSpPr txBox="1"/>
          <p:nvPr/>
        </p:nvSpPr>
        <p:spPr>
          <a:xfrm>
            <a:off x="9299088" y="4983939"/>
            <a:ext cx="2479934" cy="1569660"/>
          </a:xfrm>
          <a:prstGeom prst="rect">
            <a:avLst/>
          </a:prstGeom>
          <a:noFill/>
          <a:ln w="38100">
            <a:solidFill>
              <a:schemeClr val="bg1"/>
            </a:solidFill>
          </a:ln>
        </p:spPr>
        <p:txBody>
          <a:bodyPr wrap="square" rtlCol="0">
            <a:spAutoFit/>
          </a:bodyPr>
          <a:lstStyle/>
          <a:p>
            <a:pPr algn="ctr"/>
            <a:r>
              <a:rPr lang="en-GB" sz="1600" dirty="0">
                <a:solidFill>
                  <a:srgbClr val="00B050"/>
                </a:solidFill>
                <a:latin typeface="Arial Black" panose="020B0A04020102020204" pitchFamily="34" charset="0"/>
                <a:ea typeface="Yu Gothic UI Semilight" panose="020B0400000000000000" pitchFamily="34" charset="-128"/>
                <a:cs typeface="MV Boli" panose="02000500030200090000" pitchFamily="2" charset="0"/>
              </a:rPr>
              <a:t>Avoidance causes short term relief reinforces the anxiety but eliminates a learning opportunity</a:t>
            </a:r>
            <a:endParaRPr lang="en-GB" sz="1600" dirty="0">
              <a:solidFill>
                <a:srgbClr val="00B050"/>
              </a:solidFill>
              <a:latin typeface="Candara Light" panose="020E0502030303020204" pitchFamily="34" charset="0"/>
              <a:ea typeface="Yu Gothic UI Semilight" panose="020B0400000000000000" pitchFamily="34" charset="-128"/>
              <a:cs typeface="MV Boli" panose="02000500030200090000" pitchFamily="2" charset="0"/>
            </a:endParaRPr>
          </a:p>
        </p:txBody>
      </p:sp>
      <p:cxnSp>
        <p:nvCxnSpPr>
          <p:cNvPr id="16" name="Straight Arrow Connector 15">
            <a:extLst>
              <a:ext uri="{FF2B5EF4-FFF2-40B4-BE49-F238E27FC236}">
                <a16:creationId xmlns:a16="http://schemas.microsoft.com/office/drawing/2014/main" id="{233D78F2-EF49-48C2-8FB1-5C69F33AB78F}"/>
              </a:ext>
            </a:extLst>
          </p:cNvPr>
          <p:cNvCxnSpPr/>
          <p:nvPr/>
        </p:nvCxnSpPr>
        <p:spPr>
          <a:xfrm flipH="1">
            <a:off x="8580783" y="5548602"/>
            <a:ext cx="861725" cy="0"/>
          </a:xfrm>
          <a:prstGeom prst="straightConnector1">
            <a:avLst/>
          </a:prstGeom>
          <a:ln w="57150">
            <a:solidFill>
              <a:srgbClr val="00B050"/>
            </a:solidFill>
            <a:tailEnd type="triangle"/>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8391D053-0BF3-4D76-A262-E6855475EDCB}"/>
              </a:ext>
            </a:extLst>
          </p:cNvPr>
          <p:cNvSpPr txBox="1"/>
          <p:nvPr/>
        </p:nvSpPr>
        <p:spPr>
          <a:xfrm>
            <a:off x="343224" y="4983939"/>
            <a:ext cx="2479934" cy="1323439"/>
          </a:xfrm>
          <a:prstGeom prst="rect">
            <a:avLst/>
          </a:prstGeom>
          <a:noFill/>
          <a:ln w="38100">
            <a:solidFill>
              <a:schemeClr val="bg1"/>
            </a:solidFill>
          </a:ln>
        </p:spPr>
        <p:txBody>
          <a:bodyPr wrap="square" rtlCol="0">
            <a:spAutoFit/>
          </a:bodyPr>
          <a:lstStyle/>
          <a:p>
            <a:pPr algn="ctr"/>
            <a:r>
              <a:rPr lang="en-GB" sz="1600" dirty="0">
                <a:solidFill>
                  <a:srgbClr val="00B050"/>
                </a:solidFill>
                <a:latin typeface="Arial Black" panose="020B0A04020102020204" pitchFamily="34" charset="0"/>
                <a:ea typeface="Yu Gothic UI Semilight" panose="020B0400000000000000" pitchFamily="34" charset="-128"/>
                <a:cs typeface="MV Boli" panose="02000500030200090000" pitchFamily="2" charset="0"/>
              </a:rPr>
              <a:t>The trigger may never go away, but we can change how we manage our feelings about it</a:t>
            </a:r>
            <a:endParaRPr lang="en-GB" sz="1600" dirty="0">
              <a:solidFill>
                <a:srgbClr val="00B050"/>
              </a:solidFill>
              <a:latin typeface="Candara Light" panose="020E0502030303020204" pitchFamily="34" charset="0"/>
              <a:ea typeface="Yu Gothic UI Semilight" panose="020B0400000000000000" pitchFamily="34" charset="-128"/>
              <a:cs typeface="MV Boli" panose="02000500030200090000" pitchFamily="2" charset="0"/>
            </a:endParaRPr>
          </a:p>
        </p:txBody>
      </p:sp>
      <p:cxnSp>
        <p:nvCxnSpPr>
          <p:cNvPr id="18" name="Straight Arrow Connector 17">
            <a:extLst>
              <a:ext uri="{FF2B5EF4-FFF2-40B4-BE49-F238E27FC236}">
                <a16:creationId xmlns:a16="http://schemas.microsoft.com/office/drawing/2014/main" id="{A33AAC46-4A1F-4BA1-9960-A88544C2E4B7}"/>
              </a:ext>
            </a:extLst>
          </p:cNvPr>
          <p:cNvCxnSpPr>
            <a:cxnSpLocks/>
          </p:cNvCxnSpPr>
          <p:nvPr/>
        </p:nvCxnSpPr>
        <p:spPr>
          <a:xfrm flipV="1">
            <a:off x="1583191" y="4561348"/>
            <a:ext cx="533401" cy="361867"/>
          </a:xfrm>
          <a:prstGeom prst="straightConnector1">
            <a:avLst/>
          </a:prstGeom>
          <a:ln w="57150">
            <a:solidFill>
              <a:srgbClr val="00B050"/>
            </a:solidFill>
            <a:tailEnd type="triangle"/>
          </a:ln>
        </p:spPr>
        <p:style>
          <a:lnRef idx="1">
            <a:schemeClr val="accent1"/>
          </a:lnRef>
          <a:fillRef idx="0">
            <a:schemeClr val="accent1"/>
          </a:fillRef>
          <a:effectRef idx="0">
            <a:schemeClr val="accent1"/>
          </a:effectRef>
          <a:fontRef idx="minor">
            <a:schemeClr val="tx1"/>
          </a:fontRef>
        </p:style>
      </p:cxnSp>
      <p:sp>
        <p:nvSpPr>
          <p:cNvPr id="21" name="TextBox 20">
            <a:extLst>
              <a:ext uri="{FF2B5EF4-FFF2-40B4-BE49-F238E27FC236}">
                <a16:creationId xmlns:a16="http://schemas.microsoft.com/office/drawing/2014/main" id="{F2F2376A-94FE-4D79-B018-4C9CF560B935}"/>
              </a:ext>
            </a:extLst>
          </p:cNvPr>
          <p:cNvSpPr txBox="1"/>
          <p:nvPr/>
        </p:nvSpPr>
        <p:spPr>
          <a:xfrm>
            <a:off x="213581" y="1964499"/>
            <a:ext cx="2479934" cy="1077218"/>
          </a:xfrm>
          <a:prstGeom prst="rect">
            <a:avLst/>
          </a:prstGeom>
          <a:noFill/>
          <a:ln w="38100">
            <a:solidFill>
              <a:schemeClr val="bg1"/>
            </a:solidFill>
          </a:ln>
        </p:spPr>
        <p:txBody>
          <a:bodyPr wrap="square" rtlCol="0">
            <a:spAutoFit/>
          </a:bodyPr>
          <a:lstStyle/>
          <a:p>
            <a:pPr algn="ctr"/>
            <a:r>
              <a:rPr lang="en-GB" sz="1600" dirty="0">
                <a:solidFill>
                  <a:srgbClr val="00B050"/>
                </a:solidFill>
                <a:latin typeface="Arial Black" panose="020B0A04020102020204" pitchFamily="34" charset="0"/>
                <a:ea typeface="Yu Gothic UI Semilight" panose="020B0400000000000000" pitchFamily="34" charset="-128"/>
                <a:cs typeface="MV Boli" panose="02000500030200090000" pitchFamily="2" charset="0"/>
              </a:rPr>
              <a:t>The anxiety feels worse because we have not learnt to cope with it</a:t>
            </a:r>
            <a:endParaRPr lang="en-GB" sz="1600" dirty="0">
              <a:solidFill>
                <a:srgbClr val="00B050"/>
              </a:solidFill>
              <a:latin typeface="Candara Light" panose="020E0502030303020204" pitchFamily="34" charset="0"/>
              <a:ea typeface="Yu Gothic UI Semilight" panose="020B0400000000000000" pitchFamily="34" charset="-128"/>
              <a:cs typeface="MV Boli" panose="02000500030200090000" pitchFamily="2" charset="0"/>
            </a:endParaRPr>
          </a:p>
        </p:txBody>
      </p:sp>
      <p:cxnSp>
        <p:nvCxnSpPr>
          <p:cNvPr id="22" name="Straight Arrow Connector 21">
            <a:extLst>
              <a:ext uri="{FF2B5EF4-FFF2-40B4-BE49-F238E27FC236}">
                <a16:creationId xmlns:a16="http://schemas.microsoft.com/office/drawing/2014/main" id="{7E3935C8-4944-418F-9655-68BFF918B491}"/>
              </a:ext>
            </a:extLst>
          </p:cNvPr>
          <p:cNvCxnSpPr>
            <a:cxnSpLocks/>
          </p:cNvCxnSpPr>
          <p:nvPr/>
        </p:nvCxnSpPr>
        <p:spPr>
          <a:xfrm flipV="1">
            <a:off x="1849891" y="1889672"/>
            <a:ext cx="843624" cy="14104"/>
          </a:xfrm>
          <a:prstGeom prst="straightConnector1">
            <a:avLst/>
          </a:prstGeom>
          <a:ln w="57150">
            <a:solidFill>
              <a:srgbClr val="00B050"/>
            </a:solidFill>
            <a:tailEnd type="triangle"/>
          </a:ln>
        </p:spPr>
        <p:style>
          <a:lnRef idx="1">
            <a:schemeClr val="accent1"/>
          </a:lnRef>
          <a:fillRef idx="0">
            <a:schemeClr val="accent1"/>
          </a:fillRef>
          <a:effectRef idx="0">
            <a:schemeClr val="accent1"/>
          </a:effectRef>
          <a:fontRef idx="minor">
            <a:schemeClr val="tx1"/>
          </a:fontRef>
        </p:style>
      </p:cxnSp>
      <p:pic>
        <p:nvPicPr>
          <p:cNvPr id="23" name="Picture 22">
            <a:extLst>
              <a:ext uri="{FF2B5EF4-FFF2-40B4-BE49-F238E27FC236}">
                <a16:creationId xmlns:a16="http://schemas.microsoft.com/office/drawing/2014/main" id="{0BEE8A93-8EA7-445F-A782-459322186E31}"/>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4796135" y="2366788"/>
            <a:ext cx="2194560" cy="2194560"/>
          </a:xfrm>
          <a:prstGeom prst="rect">
            <a:avLst/>
          </a:prstGeom>
        </p:spPr>
      </p:pic>
    </p:spTree>
    <p:extLst>
      <p:ext uri="{BB962C8B-B14F-4D97-AF65-F5344CB8AC3E}">
        <p14:creationId xmlns:p14="http://schemas.microsoft.com/office/powerpoint/2010/main" val="69373350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diagram of a cycle of symptoms&#10;&#10;Description automatically generated">
            <a:extLst>
              <a:ext uri="{FF2B5EF4-FFF2-40B4-BE49-F238E27FC236}">
                <a16:creationId xmlns:a16="http://schemas.microsoft.com/office/drawing/2014/main" id="{A2F6F995-3A36-D9DF-E7BF-792A5FC6AE1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053" y="0"/>
            <a:ext cx="5502704" cy="6858000"/>
          </a:xfrm>
          <a:prstGeom prst="rect">
            <a:avLst/>
          </a:prstGeom>
        </p:spPr>
      </p:pic>
      <p:pic>
        <p:nvPicPr>
          <p:cNvPr id="5" name="Picture 4" descr="A diagram of a risk management process&#10;&#10;Description automatically generated">
            <a:extLst>
              <a:ext uri="{FF2B5EF4-FFF2-40B4-BE49-F238E27FC236}">
                <a16:creationId xmlns:a16="http://schemas.microsoft.com/office/drawing/2014/main" id="{A8208194-11E7-D811-C40E-828D1B6F926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13947" y="1252537"/>
            <a:ext cx="6858000" cy="4352925"/>
          </a:xfrm>
          <a:prstGeom prst="rect">
            <a:avLst/>
          </a:prstGeom>
        </p:spPr>
      </p:pic>
    </p:spTree>
    <p:extLst>
      <p:ext uri="{BB962C8B-B14F-4D97-AF65-F5344CB8AC3E}">
        <p14:creationId xmlns:p14="http://schemas.microsoft.com/office/powerpoint/2010/main" val="418688670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C8364F-E34F-4186-8354-7F5A31294D17}"/>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19F09226-C470-4C1E-AD6B-2413E18A056A}"/>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B1F41A10-0AB5-4DE6-9A30-F8D02F711AA3}"/>
              </a:ext>
            </a:extLst>
          </p:cNvPr>
          <p:cNvPicPr>
            <a:picLocks noChangeAspect="1"/>
          </p:cNvPicPr>
          <p:nvPr/>
        </p:nvPicPr>
        <p:blipFill>
          <a:blip r:embed="rId2"/>
          <a:stretch>
            <a:fillRect/>
          </a:stretch>
        </p:blipFill>
        <p:spPr>
          <a:xfrm>
            <a:off x="0" y="0"/>
            <a:ext cx="12192000" cy="6886222"/>
          </a:xfrm>
          <a:prstGeom prst="rect">
            <a:avLst/>
          </a:prstGeom>
        </p:spPr>
      </p:pic>
      <p:sp>
        <p:nvSpPr>
          <p:cNvPr id="5" name="TextBox 4">
            <a:extLst>
              <a:ext uri="{FF2B5EF4-FFF2-40B4-BE49-F238E27FC236}">
                <a16:creationId xmlns:a16="http://schemas.microsoft.com/office/drawing/2014/main" id="{F8F5AFEC-5248-4569-AEB1-9D59E18F5993}"/>
              </a:ext>
            </a:extLst>
          </p:cNvPr>
          <p:cNvSpPr txBox="1"/>
          <p:nvPr/>
        </p:nvSpPr>
        <p:spPr>
          <a:xfrm>
            <a:off x="6096000" y="2551837"/>
            <a:ext cx="4991100" cy="1754326"/>
          </a:xfrm>
          <a:prstGeom prst="rect">
            <a:avLst/>
          </a:prstGeom>
          <a:noFill/>
        </p:spPr>
        <p:txBody>
          <a:bodyPr wrap="square" rtlCol="0">
            <a:spAutoFit/>
          </a:bodyPr>
          <a:lstStyle/>
          <a:p>
            <a:pPr algn="ctr"/>
            <a:r>
              <a:rPr lang="en-GB" sz="5400" b="1" dirty="0">
                <a:solidFill>
                  <a:schemeClr val="accent4">
                    <a:lumMod val="20000"/>
                    <a:lumOff val="80000"/>
                  </a:schemeClr>
                </a:solidFill>
                <a:latin typeface="MV Boli" panose="02000500030200090000" pitchFamily="2" charset="0"/>
                <a:ea typeface="Segoe UI Black" panose="020B0A02040204020203" pitchFamily="34" charset="0"/>
                <a:cs typeface="MV Boli" panose="02000500030200090000" pitchFamily="2" charset="0"/>
              </a:rPr>
              <a:t>How can I help my child?</a:t>
            </a:r>
          </a:p>
        </p:txBody>
      </p:sp>
    </p:spTree>
    <p:extLst>
      <p:ext uri="{BB962C8B-B14F-4D97-AF65-F5344CB8AC3E}">
        <p14:creationId xmlns:p14="http://schemas.microsoft.com/office/powerpoint/2010/main" val="29010950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C8364F-E34F-4186-8354-7F5A31294D17}"/>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19F09226-C470-4C1E-AD6B-2413E18A056A}"/>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B1F41A10-0AB5-4DE6-9A30-F8D02F711AA3}"/>
              </a:ext>
            </a:extLst>
          </p:cNvPr>
          <p:cNvPicPr>
            <a:picLocks noChangeAspect="1"/>
          </p:cNvPicPr>
          <p:nvPr/>
        </p:nvPicPr>
        <p:blipFill>
          <a:blip r:embed="rId2"/>
          <a:stretch>
            <a:fillRect/>
          </a:stretch>
        </p:blipFill>
        <p:spPr>
          <a:xfrm>
            <a:off x="8863" y="0"/>
            <a:ext cx="12192000" cy="6886222"/>
          </a:xfrm>
          <a:prstGeom prst="rect">
            <a:avLst/>
          </a:prstGeom>
        </p:spPr>
      </p:pic>
      <p:sp>
        <p:nvSpPr>
          <p:cNvPr id="5" name="TextBox 4">
            <a:extLst>
              <a:ext uri="{FF2B5EF4-FFF2-40B4-BE49-F238E27FC236}">
                <a16:creationId xmlns:a16="http://schemas.microsoft.com/office/drawing/2014/main" id="{F8F5AFEC-5248-4569-AEB1-9D59E18F5993}"/>
              </a:ext>
            </a:extLst>
          </p:cNvPr>
          <p:cNvSpPr txBox="1"/>
          <p:nvPr/>
        </p:nvSpPr>
        <p:spPr>
          <a:xfrm>
            <a:off x="4462585" y="1440904"/>
            <a:ext cx="7720552" cy="769441"/>
          </a:xfrm>
          <a:prstGeom prst="rect">
            <a:avLst/>
          </a:prstGeom>
          <a:noFill/>
        </p:spPr>
        <p:txBody>
          <a:bodyPr wrap="square" rtlCol="0">
            <a:spAutoFit/>
          </a:bodyPr>
          <a:lstStyle/>
          <a:p>
            <a:pPr algn="ctr"/>
            <a:r>
              <a:rPr lang="en-GB" sz="4400" b="1" dirty="0">
                <a:solidFill>
                  <a:schemeClr val="accent4">
                    <a:lumMod val="20000"/>
                    <a:lumOff val="80000"/>
                  </a:schemeClr>
                </a:solidFill>
                <a:latin typeface="MV Boli" panose="02000500030200090000" pitchFamily="2" charset="0"/>
                <a:ea typeface="Segoe UI Black" panose="020B0A02040204020203" pitchFamily="34" charset="0"/>
                <a:cs typeface="MV Boli" panose="02000500030200090000" pitchFamily="2" charset="0"/>
              </a:rPr>
              <a:t>Educate Your Child</a:t>
            </a:r>
          </a:p>
        </p:txBody>
      </p:sp>
      <p:sp>
        <p:nvSpPr>
          <p:cNvPr id="7" name="TextBox 6">
            <a:extLst>
              <a:ext uri="{FF2B5EF4-FFF2-40B4-BE49-F238E27FC236}">
                <a16:creationId xmlns:a16="http://schemas.microsoft.com/office/drawing/2014/main" id="{FA20AF07-DDAA-4C3B-B7A9-A0CFC096BDA9}"/>
              </a:ext>
            </a:extLst>
          </p:cNvPr>
          <p:cNvSpPr txBox="1"/>
          <p:nvPr/>
        </p:nvSpPr>
        <p:spPr>
          <a:xfrm>
            <a:off x="5340046" y="2418932"/>
            <a:ext cx="6251541" cy="4832092"/>
          </a:xfrm>
          <a:prstGeom prst="rect">
            <a:avLst/>
          </a:prstGeom>
          <a:noFill/>
        </p:spPr>
        <p:txBody>
          <a:bodyPr wrap="square" rtlCol="0">
            <a:spAutoFit/>
          </a:bodyPr>
          <a:lstStyle/>
          <a:p>
            <a:pPr marL="342900" indent="-342900">
              <a:buFont typeface="Arial" panose="020B0604020202020204" pitchFamily="34" charset="0"/>
              <a:buChar char="•"/>
            </a:pPr>
            <a:r>
              <a:rPr lang="en-GB" sz="28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Educating them about anxiety helps them to understand what is happening and why they feel that way</a:t>
            </a:r>
          </a:p>
          <a:p>
            <a:pPr marL="342900" indent="-342900">
              <a:buFont typeface="Arial" panose="020B0604020202020204" pitchFamily="34" charset="0"/>
              <a:buChar char="•"/>
            </a:pPr>
            <a:r>
              <a:rPr lang="en-GB" sz="28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Educating them lets them know that you understand</a:t>
            </a:r>
          </a:p>
          <a:p>
            <a:pPr marL="342900" indent="-342900">
              <a:buFont typeface="Arial" panose="020B0604020202020204" pitchFamily="34" charset="0"/>
              <a:buChar char="•"/>
            </a:pPr>
            <a:endParaRPr lang="en-GB" sz="28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endParaRPr>
          </a:p>
          <a:p>
            <a:pPr marL="342900" indent="-342900">
              <a:buFont typeface="Arial" panose="020B0604020202020204" pitchFamily="34" charset="0"/>
              <a:buChar char="•"/>
            </a:pPr>
            <a:r>
              <a:rPr lang="en-GB" sz="28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Educating them about what you can do to help them overcome anxiety helps them to know what they can expect</a:t>
            </a:r>
          </a:p>
          <a:p>
            <a:pPr marL="342900" indent="-342900">
              <a:buFont typeface="Arial" panose="020B0604020202020204" pitchFamily="34" charset="0"/>
              <a:buChar char="•"/>
            </a:pPr>
            <a:endParaRPr lang="en-GB" sz="28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endParaRPr>
          </a:p>
        </p:txBody>
      </p:sp>
    </p:spTree>
    <p:extLst>
      <p:ext uri="{BB962C8B-B14F-4D97-AF65-F5344CB8AC3E}">
        <p14:creationId xmlns:p14="http://schemas.microsoft.com/office/powerpoint/2010/main" val="420091720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C8364F-E34F-4186-8354-7F5A31294D17}"/>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19F09226-C470-4C1E-AD6B-2413E18A056A}"/>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B1F41A10-0AB5-4DE6-9A30-F8D02F711AA3}"/>
              </a:ext>
            </a:extLst>
          </p:cNvPr>
          <p:cNvPicPr>
            <a:picLocks noChangeAspect="1"/>
          </p:cNvPicPr>
          <p:nvPr/>
        </p:nvPicPr>
        <p:blipFill>
          <a:blip r:embed="rId3"/>
          <a:stretch>
            <a:fillRect/>
          </a:stretch>
        </p:blipFill>
        <p:spPr>
          <a:xfrm>
            <a:off x="0" y="0"/>
            <a:ext cx="12192000" cy="6886222"/>
          </a:xfrm>
          <a:prstGeom prst="rect">
            <a:avLst/>
          </a:prstGeom>
        </p:spPr>
      </p:pic>
      <p:sp>
        <p:nvSpPr>
          <p:cNvPr id="5" name="TextBox 4">
            <a:extLst>
              <a:ext uri="{FF2B5EF4-FFF2-40B4-BE49-F238E27FC236}">
                <a16:creationId xmlns:a16="http://schemas.microsoft.com/office/drawing/2014/main" id="{F8F5AFEC-5248-4569-AEB1-9D59E18F5993}"/>
              </a:ext>
            </a:extLst>
          </p:cNvPr>
          <p:cNvSpPr txBox="1"/>
          <p:nvPr/>
        </p:nvSpPr>
        <p:spPr>
          <a:xfrm>
            <a:off x="4462585" y="1440904"/>
            <a:ext cx="7720552" cy="769441"/>
          </a:xfrm>
          <a:prstGeom prst="rect">
            <a:avLst/>
          </a:prstGeom>
          <a:noFill/>
        </p:spPr>
        <p:txBody>
          <a:bodyPr wrap="square" rtlCol="0">
            <a:spAutoFit/>
          </a:bodyPr>
          <a:lstStyle/>
          <a:p>
            <a:pPr algn="ctr"/>
            <a:r>
              <a:rPr lang="en-GB" sz="4400" b="1" dirty="0">
                <a:solidFill>
                  <a:schemeClr val="accent4">
                    <a:lumMod val="20000"/>
                    <a:lumOff val="80000"/>
                  </a:schemeClr>
                </a:solidFill>
                <a:latin typeface="MV Boli" panose="02000500030200090000" pitchFamily="2" charset="0"/>
                <a:ea typeface="Segoe UI Black" panose="020B0A02040204020203" pitchFamily="34" charset="0"/>
                <a:cs typeface="MV Boli" panose="02000500030200090000" pitchFamily="2" charset="0"/>
              </a:rPr>
              <a:t>Monitor Your Responses</a:t>
            </a:r>
          </a:p>
        </p:txBody>
      </p:sp>
      <p:sp>
        <p:nvSpPr>
          <p:cNvPr id="7" name="TextBox 6">
            <a:extLst>
              <a:ext uri="{FF2B5EF4-FFF2-40B4-BE49-F238E27FC236}">
                <a16:creationId xmlns:a16="http://schemas.microsoft.com/office/drawing/2014/main" id="{FA20AF07-DDAA-4C3B-B7A9-A0CFC096BDA9}"/>
              </a:ext>
            </a:extLst>
          </p:cNvPr>
          <p:cNvSpPr txBox="1"/>
          <p:nvPr/>
        </p:nvSpPr>
        <p:spPr>
          <a:xfrm>
            <a:off x="5340046" y="2418932"/>
            <a:ext cx="6251541" cy="3970318"/>
          </a:xfrm>
          <a:prstGeom prst="rect">
            <a:avLst/>
          </a:prstGeom>
          <a:noFill/>
        </p:spPr>
        <p:txBody>
          <a:bodyPr wrap="square" rtlCol="0">
            <a:spAutoFit/>
          </a:bodyPr>
          <a:lstStyle/>
          <a:p>
            <a:pPr marL="342900" indent="-342900">
              <a:buFont typeface="Arial" panose="020B0604020202020204" pitchFamily="34" charset="0"/>
              <a:buChar char="•"/>
            </a:pPr>
            <a:r>
              <a:rPr lang="en-GB" sz="28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Be curious about their worries</a:t>
            </a:r>
          </a:p>
          <a:p>
            <a:pPr marL="342900" indent="-342900">
              <a:buFont typeface="Arial" panose="020B0604020202020204" pitchFamily="34" charset="0"/>
              <a:buChar char="•"/>
            </a:pPr>
            <a:endParaRPr lang="en-GB" sz="28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endParaRPr>
          </a:p>
          <a:p>
            <a:pPr marL="342900" indent="-342900">
              <a:buFont typeface="Arial" panose="020B0604020202020204" pitchFamily="34" charset="0"/>
              <a:buChar char="•"/>
            </a:pPr>
            <a:r>
              <a:rPr lang="en-GB" sz="28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Normalise and empathise</a:t>
            </a:r>
          </a:p>
          <a:p>
            <a:pPr marL="342900" indent="-342900">
              <a:buFont typeface="Arial" panose="020B0604020202020204" pitchFamily="34" charset="0"/>
              <a:buChar char="•"/>
            </a:pPr>
            <a:endParaRPr lang="en-GB" sz="28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endParaRPr>
          </a:p>
          <a:p>
            <a:pPr marL="342900" indent="-342900">
              <a:buFont typeface="Arial" panose="020B0604020202020204" pitchFamily="34" charset="0"/>
              <a:buChar char="•"/>
            </a:pPr>
            <a:r>
              <a:rPr lang="en-GB" sz="28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Reduce the reassurance that you give to encourage independent thinking</a:t>
            </a:r>
          </a:p>
          <a:p>
            <a:pPr marL="342900" indent="-342900">
              <a:buFont typeface="Arial" panose="020B0604020202020204" pitchFamily="34" charset="0"/>
              <a:buChar char="•"/>
            </a:pPr>
            <a:endParaRPr lang="en-GB" sz="28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endParaRPr>
          </a:p>
          <a:p>
            <a:pPr marL="342900" indent="-342900">
              <a:buFont typeface="Arial" panose="020B0604020202020204" pitchFamily="34" charset="0"/>
              <a:buChar char="•"/>
            </a:pPr>
            <a:r>
              <a:rPr lang="en-GB" sz="28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Be a role model</a:t>
            </a:r>
          </a:p>
          <a:p>
            <a:pPr marL="342900" indent="-342900">
              <a:buFont typeface="Arial" panose="020B0604020202020204" pitchFamily="34" charset="0"/>
              <a:buChar char="•"/>
            </a:pPr>
            <a:endParaRPr lang="en-GB" sz="28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endParaRPr>
          </a:p>
        </p:txBody>
      </p:sp>
    </p:spTree>
    <p:extLst>
      <p:ext uri="{BB962C8B-B14F-4D97-AF65-F5344CB8AC3E}">
        <p14:creationId xmlns:p14="http://schemas.microsoft.com/office/powerpoint/2010/main" val="52773414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C8364F-E34F-4186-8354-7F5A31294D17}"/>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19F09226-C470-4C1E-AD6B-2413E18A056A}"/>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B1F41A10-0AB5-4DE6-9A30-F8D02F711AA3}"/>
              </a:ext>
            </a:extLst>
          </p:cNvPr>
          <p:cNvPicPr>
            <a:picLocks noChangeAspect="1"/>
          </p:cNvPicPr>
          <p:nvPr/>
        </p:nvPicPr>
        <p:blipFill>
          <a:blip r:embed="rId3"/>
          <a:stretch>
            <a:fillRect/>
          </a:stretch>
        </p:blipFill>
        <p:spPr>
          <a:xfrm>
            <a:off x="0" y="0"/>
            <a:ext cx="12192000" cy="6886222"/>
          </a:xfrm>
          <a:prstGeom prst="rect">
            <a:avLst/>
          </a:prstGeom>
        </p:spPr>
      </p:pic>
      <p:sp>
        <p:nvSpPr>
          <p:cNvPr id="5" name="TextBox 4">
            <a:extLst>
              <a:ext uri="{FF2B5EF4-FFF2-40B4-BE49-F238E27FC236}">
                <a16:creationId xmlns:a16="http://schemas.microsoft.com/office/drawing/2014/main" id="{F8F5AFEC-5248-4569-AEB1-9D59E18F5993}"/>
              </a:ext>
            </a:extLst>
          </p:cNvPr>
          <p:cNvSpPr txBox="1"/>
          <p:nvPr/>
        </p:nvSpPr>
        <p:spPr>
          <a:xfrm>
            <a:off x="4462585" y="1440904"/>
            <a:ext cx="7720552" cy="1446550"/>
          </a:xfrm>
          <a:prstGeom prst="rect">
            <a:avLst/>
          </a:prstGeom>
          <a:noFill/>
        </p:spPr>
        <p:txBody>
          <a:bodyPr wrap="square" rtlCol="0">
            <a:spAutoFit/>
          </a:bodyPr>
          <a:lstStyle/>
          <a:p>
            <a:pPr algn="ctr"/>
            <a:r>
              <a:rPr lang="en-GB" sz="4400" b="1" dirty="0">
                <a:solidFill>
                  <a:schemeClr val="accent4">
                    <a:lumMod val="20000"/>
                    <a:lumOff val="80000"/>
                  </a:schemeClr>
                </a:solidFill>
                <a:latin typeface="MV Boli" panose="02000500030200090000" pitchFamily="2" charset="0"/>
                <a:ea typeface="Segoe UI Black" panose="020B0A02040204020203" pitchFamily="34" charset="0"/>
                <a:cs typeface="MV Boli" panose="02000500030200090000" pitchFamily="2" charset="0"/>
              </a:rPr>
              <a:t>Take Steps to Improve Confidence and Resilience</a:t>
            </a:r>
          </a:p>
        </p:txBody>
      </p:sp>
      <p:sp>
        <p:nvSpPr>
          <p:cNvPr id="7" name="TextBox 6">
            <a:extLst>
              <a:ext uri="{FF2B5EF4-FFF2-40B4-BE49-F238E27FC236}">
                <a16:creationId xmlns:a16="http://schemas.microsoft.com/office/drawing/2014/main" id="{FA20AF07-DDAA-4C3B-B7A9-A0CFC096BDA9}"/>
              </a:ext>
            </a:extLst>
          </p:cNvPr>
          <p:cNvSpPr txBox="1"/>
          <p:nvPr/>
        </p:nvSpPr>
        <p:spPr>
          <a:xfrm>
            <a:off x="5378146" y="3022391"/>
            <a:ext cx="6251541" cy="3293209"/>
          </a:xfrm>
          <a:prstGeom prst="rect">
            <a:avLst/>
          </a:prstGeom>
          <a:noFill/>
        </p:spPr>
        <p:txBody>
          <a:bodyPr wrap="square" rtlCol="0">
            <a:spAutoFit/>
          </a:bodyPr>
          <a:lstStyle/>
          <a:p>
            <a:pPr marL="342900" indent="-342900">
              <a:buFont typeface="Arial" panose="020B0604020202020204" pitchFamily="34" charset="0"/>
              <a:buChar char="•"/>
            </a:pPr>
            <a:r>
              <a:rPr lang="en-GB" sz="20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Encourage independent behaviour</a:t>
            </a:r>
          </a:p>
          <a:p>
            <a:pPr marL="342900" indent="-342900">
              <a:buFont typeface="Arial" panose="020B0604020202020204" pitchFamily="34" charset="0"/>
              <a:buChar char="•"/>
            </a:pPr>
            <a:endParaRPr lang="en-GB" sz="20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endParaRPr>
          </a:p>
          <a:p>
            <a:pPr marL="342900" indent="-342900">
              <a:buFont typeface="Arial" panose="020B0604020202020204" pitchFamily="34" charset="0"/>
              <a:buChar char="•"/>
            </a:pPr>
            <a:r>
              <a:rPr lang="en-GB" sz="20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Encourage them to try new or challenging things</a:t>
            </a:r>
          </a:p>
          <a:p>
            <a:pPr marL="342900" indent="-342900">
              <a:buFont typeface="Arial" panose="020B0604020202020204" pitchFamily="34" charset="0"/>
              <a:buChar char="•"/>
            </a:pPr>
            <a:endParaRPr lang="en-GB" sz="20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endParaRPr>
          </a:p>
          <a:p>
            <a:pPr marL="342900" indent="-342900">
              <a:buFont typeface="Arial" panose="020B0604020202020204" pitchFamily="34" charset="0"/>
              <a:buChar char="•"/>
            </a:pPr>
            <a:r>
              <a:rPr lang="en-GB" sz="20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Use praise and rewards when they are brave or try new things</a:t>
            </a:r>
          </a:p>
          <a:p>
            <a:pPr marL="342900" indent="-342900">
              <a:buFont typeface="Arial" panose="020B0604020202020204" pitchFamily="34" charset="0"/>
              <a:buChar char="•"/>
            </a:pPr>
            <a:endParaRPr lang="en-GB" sz="20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endParaRPr>
          </a:p>
          <a:p>
            <a:pPr marL="342900" indent="-342900">
              <a:buFont typeface="Arial" panose="020B0604020202020204" pitchFamily="34" charset="0"/>
              <a:buChar char="•"/>
            </a:pPr>
            <a:r>
              <a:rPr lang="en-GB" sz="20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Try to encourage brave behaviour instead of avoidance where possible</a:t>
            </a:r>
          </a:p>
          <a:p>
            <a:pPr marL="342900" indent="-342900">
              <a:buFont typeface="Arial" panose="020B0604020202020204" pitchFamily="34" charset="0"/>
              <a:buChar char="•"/>
            </a:pPr>
            <a:endParaRPr lang="en-GB" sz="28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endParaRPr>
          </a:p>
        </p:txBody>
      </p:sp>
    </p:spTree>
    <p:extLst>
      <p:ext uri="{BB962C8B-B14F-4D97-AF65-F5344CB8AC3E}">
        <p14:creationId xmlns:p14="http://schemas.microsoft.com/office/powerpoint/2010/main" val="193228815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1AFE9E-872D-07E0-699F-EC2EE0BA983C}"/>
              </a:ext>
            </a:extLst>
          </p:cNvPr>
          <p:cNvSpPr>
            <a:spLocks noGrp="1"/>
          </p:cNvSpPr>
          <p:nvPr>
            <p:ph type="title" idx="4294967295"/>
          </p:nvPr>
        </p:nvSpPr>
        <p:spPr>
          <a:xfrm>
            <a:off x="0" y="365125"/>
            <a:ext cx="10515600" cy="1325563"/>
          </a:xfrm>
        </p:spPr>
        <p:txBody>
          <a:bodyPr/>
          <a:lstStyle/>
          <a:p>
            <a:r>
              <a:rPr lang="en-GB" dirty="0"/>
              <a:t>Problem Solving</a:t>
            </a:r>
          </a:p>
        </p:txBody>
      </p:sp>
      <p:pic>
        <p:nvPicPr>
          <p:cNvPr id="5" name="Picture 4">
            <a:extLst>
              <a:ext uri="{FF2B5EF4-FFF2-40B4-BE49-F238E27FC236}">
                <a16:creationId xmlns:a16="http://schemas.microsoft.com/office/drawing/2014/main" id="{45B88047-D422-48B2-1114-B83588EA3C00}"/>
              </a:ext>
            </a:extLst>
          </p:cNvPr>
          <p:cNvPicPr>
            <a:picLocks noChangeAspect="1"/>
          </p:cNvPicPr>
          <p:nvPr/>
        </p:nvPicPr>
        <p:blipFill>
          <a:blip r:embed="rId2"/>
          <a:stretch>
            <a:fillRect/>
          </a:stretch>
        </p:blipFill>
        <p:spPr>
          <a:xfrm>
            <a:off x="1" y="0"/>
            <a:ext cx="12210794" cy="6857999"/>
          </a:xfrm>
          <a:prstGeom prst="rect">
            <a:avLst/>
          </a:prstGeom>
        </p:spPr>
      </p:pic>
    </p:spTree>
    <p:extLst>
      <p:ext uri="{BB962C8B-B14F-4D97-AF65-F5344CB8AC3E}">
        <p14:creationId xmlns:p14="http://schemas.microsoft.com/office/powerpoint/2010/main" val="393440762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F961EB-B26E-48DD-8FD0-55E936B91ED5}"/>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A1FD3AAA-3A5F-4A71-964E-7A960DCCA4D2}"/>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93E9AB65-1A83-422D-A776-EEBC3D0F3F57}"/>
              </a:ext>
            </a:extLst>
          </p:cNvPr>
          <p:cNvPicPr>
            <a:picLocks noChangeAspect="1"/>
          </p:cNvPicPr>
          <p:nvPr/>
        </p:nvPicPr>
        <p:blipFill>
          <a:blip r:embed="rId2"/>
          <a:stretch>
            <a:fillRect/>
          </a:stretch>
        </p:blipFill>
        <p:spPr>
          <a:xfrm>
            <a:off x="0" y="-9427"/>
            <a:ext cx="12251792" cy="6867427"/>
          </a:xfrm>
          <a:prstGeom prst="rect">
            <a:avLst/>
          </a:prstGeom>
        </p:spPr>
      </p:pic>
      <p:sp>
        <p:nvSpPr>
          <p:cNvPr id="8" name="TextBox 7">
            <a:extLst>
              <a:ext uri="{FF2B5EF4-FFF2-40B4-BE49-F238E27FC236}">
                <a16:creationId xmlns:a16="http://schemas.microsoft.com/office/drawing/2014/main" id="{15D7148B-C7B5-4393-AC9E-31D0CD6751D7}"/>
              </a:ext>
            </a:extLst>
          </p:cNvPr>
          <p:cNvSpPr txBox="1"/>
          <p:nvPr/>
        </p:nvSpPr>
        <p:spPr>
          <a:xfrm>
            <a:off x="5715103" y="1900792"/>
            <a:ext cx="6233474" cy="3046988"/>
          </a:xfrm>
          <a:prstGeom prst="rect">
            <a:avLst/>
          </a:prstGeom>
          <a:noFill/>
        </p:spPr>
        <p:txBody>
          <a:bodyPr wrap="square" rtlCol="0">
            <a:spAutoFit/>
          </a:bodyPr>
          <a:lstStyle/>
          <a:p>
            <a:pPr algn="ctr"/>
            <a:r>
              <a:rPr lang="en-GB" sz="3200" b="1" dirty="0">
                <a:solidFill>
                  <a:schemeClr val="bg1"/>
                </a:solidFill>
                <a:latin typeface="MV Boli" panose="02000500030200090000" pitchFamily="2" charset="0"/>
                <a:ea typeface="Segoe UI Black" panose="020B0A02040204020203" pitchFamily="34" charset="0"/>
                <a:cs typeface="MV Boli" panose="02000500030200090000" pitchFamily="2" charset="0"/>
              </a:rPr>
              <a:t>Even if you don’t think your child is anxious now, you can begin using these strategies to prevent the onset of anxiety and promote their confidence and resilience.</a:t>
            </a:r>
          </a:p>
        </p:txBody>
      </p:sp>
    </p:spTree>
    <p:extLst>
      <p:ext uri="{BB962C8B-B14F-4D97-AF65-F5344CB8AC3E}">
        <p14:creationId xmlns:p14="http://schemas.microsoft.com/office/powerpoint/2010/main" val="205482769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5BD9C9-C306-4187-A600-9E0A64F49112}"/>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E36DF858-8A23-4C35-816B-E600FB4B9FBF}"/>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1EDF14E6-840E-4781-84DC-17B50129128E}"/>
              </a:ext>
            </a:extLst>
          </p:cNvPr>
          <p:cNvPicPr>
            <a:picLocks noChangeAspect="1"/>
          </p:cNvPicPr>
          <p:nvPr/>
        </p:nvPicPr>
        <p:blipFill>
          <a:blip r:embed="rId2"/>
          <a:stretch>
            <a:fillRect/>
          </a:stretch>
        </p:blipFill>
        <p:spPr>
          <a:xfrm>
            <a:off x="0" y="-10011"/>
            <a:ext cx="12192000" cy="6878022"/>
          </a:xfrm>
          <a:prstGeom prst="rect">
            <a:avLst/>
          </a:prstGeom>
        </p:spPr>
      </p:pic>
      <p:sp>
        <p:nvSpPr>
          <p:cNvPr id="11" name="TextBox 10">
            <a:extLst>
              <a:ext uri="{FF2B5EF4-FFF2-40B4-BE49-F238E27FC236}">
                <a16:creationId xmlns:a16="http://schemas.microsoft.com/office/drawing/2014/main" id="{85F6D4B3-7615-40A2-8879-B324355853A9}"/>
              </a:ext>
            </a:extLst>
          </p:cNvPr>
          <p:cNvSpPr txBox="1"/>
          <p:nvPr/>
        </p:nvSpPr>
        <p:spPr>
          <a:xfrm>
            <a:off x="3065867" y="5126314"/>
            <a:ext cx="6736084" cy="1323439"/>
          </a:xfrm>
          <a:prstGeom prst="rect">
            <a:avLst/>
          </a:prstGeom>
          <a:noFill/>
          <a:ln w="38100">
            <a:noFill/>
          </a:ln>
        </p:spPr>
        <p:txBody>
          <a:bodyPr wrap="square" rtlCol="0">
            <a:spAutoFit/>
          </a:bodyPr>
          <a:lstStyle/>
          <a:p>
            <a:pPr algn="ctr"/>
            <a:r>
              <a:rPr lang="en-GB" sz="2000" b="1" dirty="0">
                <a:solidFill>
                  <a:schemeClr val="bg1"/>
                </a:solidFill>
                <a:latin typeface="Candara Light" panose="020E0502030303020204" pitchFamily="34" charset="0"/>
                <a:ea typeface="Yu Gothic UI Semilight" panose="020B0400000000000000" pitchFamily="34" charset="-128"/>
                <a:cs typeface="MV Boli" panose="02000500030200090000" pitchFamily="2" charset="0"/>
              </a:rPr>
              <a:t>Books:</a:t>
            </a:r>
          </a:p>
          <a:p>
            <a:pPr algn="ctr"/>
            <a:r>
              <a:rPr lang="en-GB" sz="2000" dirty="0">
                <a:solidFill>
                  <a:schemeClr val="bg1"/>
                </a:solidFill>
                <a:latin typeface="Candara Light" panose="020E0502030303020204" pitchFamily="34" charset="0"/>
                <a:ea typeface="Yu Gothic UI Semilight" panose="020B0400000000000000" pitchFamily="34" charset="-128"/>
                <a:cs typeface="MV Boli" panose="02000500030200090000" pitchFamily="2" charset="0"/>
              </a:rPr>
              <a:t>Helping Your Child with Fears and Worries by Cathy </a:t>
            </a:r>
            <a:r>
              <a:rPr lang="en-GB" sz="2000" dirty="0" err="1">
                <a:solidFill>
                  <a:schemeClr val="bg1"/>
                </a:solidFill>
                <a:latin typeface="Candara Light" panose="020E0502030303020204" pitchFamily="34" charset="0"/>
                <a:ea typeface="Yu Gothic UI Semilight" panose="020B0400000000000000" pitchFamily="34" charset="-128"/>
                <a:cs typeface="MV Boli" panose="02000500030200090000" pitchFamily="2" charset="0"/>
              </a:rPr>
              <a:t>Cresswell</a:t>
            </a:r>
            <a:r>
              <a:rPr lang="en-GB" sz="2000" dirty="0">
                <a:solidFill>
                  <a:schemeClr val="bg1"/>
                </a:solidFill>
                <a:latin typeface="Candara Light" panose="020E0502030303020204" pitchFamily="34" charset="0"/>
                <a:ea typeface="Yu Gothic UI Semilight" panose="020B0400000000000000" pitchFamily="34" charset="-128"/>
                <a:cs typeface="MV Boli" panose="02000500030200090000" pitchFamily="2" charset="0"/>
              </a:rPr>
              <a:t> and Lucy Willetts </a:t>
            </a:r>
          </a:p>
          <a:p>
            <a:pPr algn="ctr"/>
            <a:r>
              <a:rPr lang="en-GB" sz="2000" dirty="0">
                <a:solidFill>
                  <a:schemeClr val="bg1"/>
                </a:solidFill>
                <a:latin typeface="Candara Light" panose="020E0502030303020204" pitchFamily="34" charset="0"/>
                <a:ea typeface="Yu Gothic UI Semilight" panose="020B0400000000000000" pitchFamily="34" charset="-128"/>
                <a:cs typeface="MV Boli" panose="02000500030200090000" pitchFamily="2" charset="0"/>
              </a:rPr>
              <a:t>What To Do When You Worry Too Much by Dawn </a:t>
            </a:r>
            <a:r>
              <a:rPr lang="en-GB" sz="2000" dirty="0" err="1">
                <a:solidFill>
                  <a:schemeClr val="bg1"/>
                </a:solidFill>
                <a:latin typeface="Candara Light" panose="020E0502030303020204" pitchFamily="34" charset="0"/>
                <a:ea typeface="Yu Gothic UI Semilight" panose="020B0400000000000000" pitchFamily="34" charset="-128"/>
                <a:cs typeface="MV Boli" panose="02000500030200090000" pitchFamily="2" charset="0"/>
              </a:rPr>
              <a:t>Huebener</a:t>
            </a:r>
            <a:endParaRPr lang="en-GB" sz="2000" dirty="0">
              <a:solidFill>
                <a:schemeClr val="bg1"/>
              </a:solidFill>
              <a:latin typeface="Candara Light" panose="020E0502030303020204" pitchFamily="34" charset="0"/>
              <a:ea typeface="Yu Gothic UI Semilight" panose="020B0400000000000000" pitchFamily="34" charset="-128"/>
              <a:cs typeface="MV Boli" panose="02000500030200090000" pitchFamily="2" charset="0"/>
            </a:endParaRPr>
          </a:p>
        </p:txBody>
      </p:sp>
      <p:sp>
        <p:nvSpPr>
          <p:cNvPr id="12" name="TextBox 11">
            <a:extLst>
              <a:ext uri="{FF2B5EF4-FFF2-40B4-BE49-F238E27FC236}">
                <a16:creationId xmlns:a16="http://schemas.microsoft.com/office/drawing/2014/main" id="{A0662DD6-1AAE-437D-99D8-385373874EB6}"/>
              </a:ext>
            </a:extLst>
          </p:cNvPr>
          <p:cNvSpPr txBox="1"/>
          <p:nvPr/>
        </p:nvSpPr>
        <p:spPr>
          <a:xfrm>
            <a:off x="1030272" y="834827"/>
            <a:ext cx="7720552" cy="923330"/>
          </a:xfrm>
          <a:prstGeom prst="rect">
            <a:avLst/>
          </a:prstGeom>
          <a:noFill/>
        </p:spPr>
        <p:txBody>
          <a:bodyPr wrap="square" rtlCol="0">
            <a:spAutoFit/>
          </a:bodyPr>
          <a:lstStyle/>
          <a:p>
            <a:pPr algn="ctr"/>
            <a:r>
              <a:rPr lang="en-GB" sz="5400" b="1" dirty="0">
                <a:solidFill>
                  <a:schemeClr val="accent4">
                    <a:lumMod val="20000"/>
                    <a:lumOff val="80000"/>
                  </a:schemeClr>
                </a:solidFill>
                <a:latin typeface="MV Boli" panose="02000500030200090000" pitchFamily="2" charset="0"/>
                <a:ea typeface="Segoe UI Black" panose="020B0A02040204020203" pitchFamily="34" charset="0"/>
                <a:cs typeface="MV Boli" panose="02000500030200090000" pitchFamily="2" charset="0"/>
              </a:rPr>
              <a:t>Helpful Resources</a:t>
            </a:r>
          </a:p>
        </p:txBody>
      </p:sp>
      <p:sp>
        <p:nvSpPr>
          <p:cNvPr id="5" name="TextBox 4">
            <a:extLst>
              <a:ext uri="{FF2B5EF4-FFF2-40B4-BE49-F238E27FC236}">
                <a16:creationId xmlns:a16="http://schemas.microsoft.com/office/drawing/2014/main" id="{4EFC14E7-6B5A-4D46-8EAB-C4EB8A89C8A1}"/>
              </a:ext>
            </a:extLst>
          </p:cNvPr>
          <p:cNvSpPr txBox="1"/>
          <p:nvPr/>
        </p:nvSpPr>
        <p:spPr>
          <a:xfrm>
            <a:off x="-66927" y="2481917"/>
            <a:ext cx="3414984" cy="1938992"/>
          </a:xfrm>
          <a:prstGeom prst="rect">
            <a:avLst/>
          </a:prstGeom>
          <a:noFill/>
        </p:spPr>
        <p:txBody>
          <a:bodyPr wrap="square" rtlCol="0">
            <a:spAutoFit/>
          </a:bodyPr>
          <a:lstStyle/>
          <a:p>
            <a:pPr algn="ctr"/>
            <a:r>
              <a:rPr lang="en-GB" sz="2000" b="1" dirty="0">
                <a:solidFill>
                  <a:schemeClr val="bg1"/>
                </a:solidFill>
                <a:latin typeface="Candara Light" panose="020E0502030303020204" pitchFamily="34" charset="0"/>
                <a:ea typeface="Yu Gothic UI Semilight" panose="020B0400000000000000" pitchFamily="34" charset="-128"/>
                <a:cs typeface="MV Boli" panose="02000500030200090000" pitchFamily="2" charset="0"/>
              </a:rPr>
              <a:t>Apps:</a:t>
            </a:r>
          </a:p>
          <a:p>
            <a:pPr marL="101600" lvl="0" algn="ctr">
              <a:buSzPts val="2000"/>
            </a:pPr>
            <a:r>
              <a:rPr lang="en-GB" sz="2000" dirty="0">
                <a:solidFill>
                  <a:schemeClr val="bg1"/>
                </a:solidFill>
                <a:latin typeface="Candara Light" panose="020E0502030303020204" pitchFamily="34" charset="0"/>
                <a:ea typeface="Comfortaa"/>
                <a:cs typeface="Comfortaa"/>
                <a:sym typeface="Comfortaa"/>
              </a:rPr>
              <a:t>Mindshift</a:t>
            </a:r>
          </a:p>
          <a:p>
            <a:pPr marL="101600" lvl="0" algn="ctr">
              <a:buSzPts val="2000"/>
            </a:pPr>
            <a:r>
              <a:rPr lang="en-GB" sz="2000" dirty="0">
                <a:solidFill>
                  <a:schemeClr val="bg1"/>
                </a:solidFill>
                <a:latin typeface="Candara Light" panose="020E0502030303020204" pitchFamily="34" charset="0"/>
                <a:ea typeface="Comfortaa"/>
                <a:cs typeface="Comfortaa"/>
                <a:sym typeface="Comfortaa"/>
              </a:rPr>
              <a:t>Headspace</a:t>
            </a:r>
          </a:p>
          <a:p>
            <a:pPr marL="101600" lvl="0" algn="ctr">
              <a:buSzPts val="2000"/>
            </a:pPr>
            <a:r>
              <a:rPr lang="en-GB" sz="2000" dirty="0">
                <a:solidFill>
                  <a:schemeClr val="bg1"/>
                </a:solidFill>
                <a:latin typeface="Candara Light" panose="020E0502030303020204" pitchFamily="34" charset="0"/>
                <a:ea typeface="Comfortaa"/>
                <a:cs typeface="Comfortaa"/>
                <a:sym typeface="Comfortaa"/>
              </a:rPr>
              <a:t>Self help for anxiety management (SAM)</a:t>
            </a:r>
          </a:p>
          <a:p>
            <a:pPr marL="101600" lvl="0" algn="ctr">
              <a:buSzPts val="2000"/>
            </a:pPr>
            <a:r>
              <a:rPr lang="en-GB" sz="2000" dirty="0">
                <a:solidFill>
                  <a:schemeClr val="bg1"/>
                </a:solidFill>
                <a:latin typeface="Candara Light" panose="020E0502030303020204" pitchFamily="34" charset="0"/>
                <a:ea typeface="Comfortaa"/>
                <a:cs typeface="Comfortaa"/>
                <a:sym typeface="Comfortaa"/>
              </a:rPr>
              <a:t>Worry Box</a:t>
            </a:r>
          </a:p>
        </p:txBody>
      </p:sp>
      <p:pic>
        <p:nvPicPr>
          <p:cNvPr id="13" name="Google Shape;209;p29">
            <a:extLst>
              <a:ext uri="{FF2B5EF4-FFF2-40B4-BE49-F238E27FC236}">
                <a16:creationId xmlns:a16="http://schemas.microsoft.com/office/drawing/2014/main" id="{63B08B29-AB3C-44F3-BF64-39B0944F2441}"/>
              </a:ext>
            </a:extLst>
          </p:cNvPr>
          <p:cNvPicPr preferRelativeResize="0"/>
          <p:nvPr/>
        </p:nvPicPr>
        <p:blipFill>
          <a:blip r:embed="rId3">
            <a:alphaModFix/>
          </a:blip>
          <a:stretch>
            <a:fillRect/>
          </a:stretch>
        </p:blipFill>
        <p:spPr>
          <a:xfrm>
            <a:off x="3250096" y="2603314"/>
            <a:ext cx="1766947" cy="2397430"/>
          </a:xfrm>
          <a:prstGeom prst="rect">
            <a:avLst/>
          </a:prstGeom>
          <a:noFill/>
          <a:ln>
            <a:noFill/>
          </a:ln>
        </p:spPr>
      </p:pic>
      <p:sp>
        <p:nvSpPr>
          <p:cNvPr id="14" name="TextBox 13">
            <a:extLst>
              <a:ext uri="{FF2B5EF4-FFF2-40B4-BE49-F238E27FC236}">
                <a16:creationId xmlns:a16="http://schemas.microsoft.com/office/drawing/2014/main" id="{4CB60F06-51E1-4E64-B60A-7930BE2A1492}"/>
              </a:ext>
            </a:extLst>
          </p:cNvPr>
          <p:cNvSpPr txBox="1"/>
          <p:nvPr/>
        </p:nvSpPr>
        <p:spPr>
          <a:xfrm>
            <a:off x="4890548" y="3292280"/>
            <a:ext cx="3953397" cy="1015663"/>
          </a:xfrm>
          <a:prstGeom prst="rect">
            <a:avLst/>
          </a:prstGeom>
          <a:noFill/>
        </p:spPr>
        <p:txBody>
          <a:bodyPr wrap="square" rtlCol="0">
            <a:spAutoFit/>
          </a:bodyPr>
          <a:lstStyle/>
          <a:p>
            <a:pPr algn="ctr"/>
            <a:r>
              <a:rPr lang="en-GB" sz="2000" dirty="0">
                <a:solidFill>
                  <a:schemeClr val="bg1"/>
                </a:solidFill>
                <a:latin typeface="Candara Light" panose="020E0502030303020204" pitchFamily="34" charset="0"/>
                <a:ea typeface="Comfortaa"/>
                <a:cs typeface="Comfortaa"/>
                <a:sym typeface="Comfortaa"/>
              </a:rPr>
              <a:t>Hampshire CAMHS How To Beat Anxiety Workbook – www.hampshirecamhs.nhs.uk</a:t>
            </a:r>
          </a:p>
        </p:txBody>
      </p:sp>
      <p:pic>
        <p:nvPicPr>
          <p:cNvPr id="15" name="Google Shape;208;p29">
            <a:extLst>
              <a:ext uri="{FF2B5EF4-FFF2-40B4-BE49-F238E27FC236}">
                <a16:creationId xmlns:a16="http://schemas.microsoft.com/office/drawing/2014/main" id="{930760D7-72A2-4B76-816D-129377B1BDF4}"/>
              </a:ext>
            </a:extLst>
          </p:cNvPr>
          <p:cNvPicPr preferRelativeResize="0"/>
          <p:nvPr/>
        </p:nvPicPr>
        <p:blipFill>
          <a:blip r:embed="rId4">
            <a:alphaModFix/>
          </a:blip>
          <a:stretch>
            <a:fillRect/>
          </a:stretch>
        </p:blipFill>
        <p:spPr>
          <a:xfrm>
            <a:off x="9953502" y="4307943"/>
            <a:ext cx="1629747" cy="2285483"/>
          </a:xfrm>
          <a:prstGeom prst="rect">
            <a:avLst/>
          </a:prstGeom>
          <a:noFill/>
          <a:ln>
            <a:noFill/>
          </a:ln>
        </p:spPr>
      </p:pic>
    </p:spTree>
    <p:extLst>
      <p:ext uri="{BB962C8B-B14F-4D97-AF65-F5344CB8AC3E}">
        <p14:creationId xmlns:p14="http://schemas.microsoft.com/office/powerpoint/2010/main" val="387419819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29B196-B747-4D6F-B1D9-B2C2EA962204}"/>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E11C1FFC-FE5A-4524-892B-82768CF08796}"/>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D1BB8FB7-566A-4CCF-9195-51BCCF813688}"/>
              </a:ext>
            </a:extLst>
          </p:cNvPr>
          <p:cNvPicPr>
            <a:picLocks noChangeAspect="1"/>
          </p:cNvPicPr>
          <p:nvPr/>
        </p:nvPicPr>
        <p:blipFill>
          <a:blip r:embed="rId3"/>
          <a:stretch>
            <a:fillRect/>
          </a:stretch>
        </p:blipFill>
        <p:spPr>
          <a:xfrm>
            <a:off x="0" y="-1"/>
            <a:ext cx="12192000" cy="6883341"/>
          </a:xfrm>
          <a:prstGeom prst="rect">
            <a:avLst/>
          </a:prstGeom>
        </p:spPr>
      </p:pic>
      <p:sp>
        <p:nvSpPr>
          <p:cNvPr id="5" name="TextBox 4">
            <a:extLst>
              <a:ext uri="{FF2B5EF4-FFF2-40B4-BE49-F238E27FC236}">
                <a16:creationId xmlns:a16="http://schemas.microsoft.com/office/drawing/2014/main" id="{643FA714-B7CD-43CB-9FDE-03C0232565C8}"/>
              </a:ext>
            </a:extLst>
          </p:cNvPr>
          <p:cNvSpPr txBox="1"/>
          <p:nvPr/>
        </p:nvSpPr>
        <p:spPr>
          <a:xfrm>
            <a:off x="1071513" y="1200369"/>
            <a:ext cx="10048973" cy="923330"/>
          </a:xfrm>
          <a:prstGeom prst="rect">
            <a:avLst/>
          </a:prstGeom>
          <a:noFill/>
        </p:spPr>
        <p:txBody>
          <a:bodyPr wrap="square" rtlCol="0">
            <a:spAutoFit/>
          </a:bodyPr>
          <a:lstStyle/>
          <a:p>
            <a:pPr algn="ctr"/>
            <a:r>
              <a:rPr lang="en-GB" sz="5400" b="1" dirty="0">
                <a:solidFill>
                  <a:schemeClr val="accent4">
                    <a:lumMod val="20000"/>
                    <a:lumOff val="80000"/>
                  </a:schemeClr>
                </a:solidFill>
                <a:latin typeface="MV Boli" panose="02000500030200090000" pitchFamily="2" charset="0"/>
                <a:ea typeface="Segoe UI Black" panose="020B0A02040204020203" pitchFamily="34" charset="0"/>
                <a:cs typeface="MV Boli" panose="02000500030200090000" pitchFamily="2" charset="0"/>
              </a:rPr>
              <a:t>If you need further help…</a:t>
            </a:r>
          </a:p>
        </p:txBody>
      </p:sp>
      <p:sp>
        <p:nvSpPr>
          <p:cNvPr id="7" name="TextBox 6">
            <a:extLst>
              <a:ext uri="{FF2B5EF4-FFF2-40B4-BE49-F238E27FC236}">
                <a16:creationId xmlns:a16="http://schemas.microsoft.com/office/drawing/2014/main" id="{70095335-062F-4831-BEAF-D588D7CB7ECE}"/>
              </a:ext>
            </a:extLst>
          </p:cNvPr>
          <p:cNvSpPr txBox="1"/>
          <p:nvPr/>
        </p:nvSpPr>
        <p:spPr>
          <a:xfrm>
            <a:off x="2388687" y="2258636"/>
            <a:ext cx="7414624" cy="769441"/>
          </a:xfrm>
          <a:prstGeom prst="rect">
            <a:avLst/>
          </a:prstGeom>
          <a:noFill/>
        </p:spPr>
        <p:txBody>
          <a:bodyPr wrap="square" rtlCol="0">
            <a:spAutoFit/>
          </a:bodyPr>
          <a:lstStyle/>
          <a:p>
            <a:pPr algn="ctr"/>
            <a:r>
              <a:rPr lang="en-GB" sz="22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You can speak to your school’s Mental Health Lead about a potential referral to the Mental Health Support Team.</a:t>
            </a:r>
          </a:p>
        </p:txBody>
      </p:sp>
    </p:spTree>
    <p:extLst>
      <p:ext uri="{BB962C8B-B14F-4D97-AF65-F5344CB8AC3E}">
        <p14:creationId xmlns:p14="http://schemas.microsoft.com/office/powerpoint/2010/main" val="227416359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B02660-622D-4863-896B-4D6C2FAF5034}"/>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DDF5F027-53EC-9B89-FDE2-E30258E4B496}"/>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C21BF1C9-E13A-E99B-0C51-08F6310FC06C}"/>
              </a:ext>
            </a:extLst>
          </p:cNvPr>
          <p:cNvPicPr>
            <a:picLocks noChangeAspect="1"/>
          </p:cNvPicPr>
          <p:nvPr/>
        </p:nvPicPr>
        <p:blipFill>
          <a:blip r:embed="rId2"/>
          <a:stretch>
            <a:fillRect/>
          </a:stretch>
        </p:blipFill>
        <p:spPr>
          <a:xfrm>
            <a:off x="0" y="0"/>
            <a:ext cx="12148804" cy="6858000"/>
          </a:xfrm>
          <a:prstGeom prst="rect">
            <a:avLst/>
          </a:prstGeom>
        </p:spPr>
      </p:pic>
      <p:pic>
        <p:nvPicPr>
          <p:cNvPr id="5" name="Picture 4">
            <a:extLst>
              <a:ext uri="{FF2B5EF4-FFF2-40B4-BE49-F238E27FC236}">
                <a16:creationId xmlns:a16="http://schemas.microsoft.com/office/drawing/2014/main" id="{88053E2A-EAE9-7120-9559-2B08014DF26F}"/>
              </a:ext>
            </a:extLst>
          </p:cNvPr>
          <p:cNvPicPr>
            <a:picLocks noChangeAspect="1"/>
          </p:cNvPicPr>
          <p:nvPr/>
        </p:nvPicPr>
        <p:blipFill>
          <a:blip r:embed="rId3"/>
          <a:stretch>
            <a:fillRect/>
          </a:stretch>
        </p:blipFill>
        <p:spPr>
          <a:xfrm>
            <a:off x="3728340" y="2254888"/>
            <a:ext cx="2656321" cy="3526090"/>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6" name="TextBox 5">
            <a:extLst>
              <a:ext uri="{FF2B5EF4-FFF2-40B4-BE49-F238E27FC236}">
                <a16:creationId xmlns:a16="http://schemas.microsoft.com/office/drawing/2014/main" id="{585382EB-28E6-A2CF-403D-F3151C4C774C}"/>
              </a:ext>
            </a:extLst>
          </p:cNvPr>
          <p:cNvSpPr txBox="1"/>
          <p:nvPr/>
        </p:nvSpPr>
        <p:spPr>
          <a:xfrm>
            <a:off x="5606143" y="1027906"/>
            <a:ext cx="5595257" cy="830997"/>
          </a:xfrm>
          <a:prstGeom prst="rect">
            <a:avLst/>
          </a:prstGeom>
          <a:noFill/>
        </p:spPr>
        <p:txBody>
          <a:bodyPr wrap="square" rtlCol="0">
            <a:spAutoFit/>
          </a:bodyPr>
          <a:lstStyle/>
          <a:p>
            <a:r>
              <a:rPr lang="en-GB" sz="4800" dirty="0">
                <a:solidFill>
                  <a:srgbClr val="FF6600"/>
                </a:solidFill>
              </a:rPr>
              <a:t>Questions…</a:t>
            </a:r>
          </a:p>
        </p:txBody>
      </p:sp>
    </p:spTree>
    <p:extLst>
      <p:ext uri="{BB962C8B-B14F-4D97-AF65-F5344CB8AC3E}">
        <p14:creationId xmlns:p14="http://schemas.microsoft.com/office/powerpoint/2010/main" val="107795008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4B23F0-F73D-421D-8A67-86DC7D30E866}"/>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A6E78FB8-7C62-490D-9811-9AEC010DA53C}"/>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1E2C31D8-B82F-4FFB-9D5C-73CED084574C}"/>
              </a:ext>
            </a:extLst>
          </p:cNvPr>
          <p:cNvPicPr>
            <a:picLocks noChangeAspect="1"/>
          </p:cNvPicPr>
          <p:nvPr/>
        </p:nvPicPr>
        <p:blipFill>
          <a:blip r:embed="rId3"/>
          <a:stretch>
            <a:fillRect/>
          </a:stretch>
        </p:blipFill>
        <p:spPr>
          <a:xfrm>
            <a:off x="0" y="-58192"/>
            <a:ext cx="12288084" cy="6916192"/>
          </a:xfrm>
          <a:prstGeom prst="rect">
            <a:avLst/>
          </a:prstGeom>
        </p:spPr>
      </p:pic>
      <p:sp>
        <p:nvSpPr>
          <p:cNvPr id="5" name="TextBox 4">
            <a:extLst>
              <a:ext uri="{FF2B5EF4-FFF2-40B4-BE49-F238E27FC236}">
                <a16:creationId xmlns:a16="http://schemas.microsoft.com/office/drawing/2014/main" id="{F23D77C6-9ACF-4103-B092-00D9CD08F8FC}"/>
              </a:ext>
            </a:extLst>
          </p:cNvPr>
          <p:cNvSpPr txBox="1"/>
          <p:nvPr/>
        </p:nvSpPr>
        <p:spPr>
          <a:xfrm>
            <a:off x="1170495" y="402590"/>
            <a:ext cx="9851010" cy="5509200"/>
          </a:xfrm>
          <a:prstGeom prst="rect">
            <a:avLst/>
          </a:prstGeom>
          <a:noFill/>
        </p:spPr>
        <p:txBody>
          <a:bodyPr wrap="square" rtlCol="0">
            <a:spAutoFit/>
          </a:bodyPr>
          <a:lstStyle/>
          <a:p>
            <a:pPr algn="ctr"/>
            <a:r>
              <a:rPr lang="en-GB" sz="4400" b="1" dirty="0">
                <a:solidFill>
                  <a:schemeClr val="accent4">
                    <a:lumMod val="20000"/>
                    <a:lumOff val="80000"/>
                  </a:schemeClr>
                </a:solidFill>
                <a:latin typeface="MV Boli" panose="02000500030200090000" pitchFamily="2" charset="0"/>
                <a:ea typeface="Segoe UI Black" panose="020B0A02040204020203" pitchFamily="34" charset="0"/>
                <a:cs typeface="MV Boli" panose="02000500030200090000" pitchFamily="2" charset="0"/>
              </a:rPr>
              <a:t>What will you take away from today’s session?</a:t>
            </a:r>
          </a:p>
          <a:p>
            <a:pPr algn="ctr"/>
            <a:endParaRPr lang="en-GB" sz="4400" b="1" dirty="0">
              <a:solidFill>
                <a:schemeClr val="accent4">
                  <a:lumMod val="20000"/>
                  <a:lumOff val="80000"/>
                </a:schemeClr>
              </a:solidFill>
              <a:latin typeface="MV Boli" panose="02000500030200090000" pitchFamily="2" charset="0"/>
              <a:ea typeface="Segoe UI Black" panose="020B0A02040204020203" pitchFamily="34" charset="0"/>
              <a:cs typeface="MV Boli" panose="02000500030200090000" pitchFamily="2" charset="0"/>
            </a:endParaRPr>
          </a:p>
          <a:p>
            <a:pPr algn="ctr"/>
            <a:r>
              <a:rPr lang="en-GB" sz="4400" b="1" dirty="0">
                <a:solidFill>
                  <a:schemeClr val="accent4">
                    <a:lumMod val="20000"/>
                    <a:lumOff val="80000"/>
                  </a:schemeClr>
                </a:solidFill>
                <a:latin typeface="MV Boli" panose="02000500030200090000" pitchFamily="2" charset="0"/>
                <a:ea typeface="Segoe UI Black" panose="020B0A02040204020203" pitchFamily="34" charset="0"/>
                <a:cs typeface="MV Boli" panose="02000500030200090000" pitchFamily="2" charset="0"/>
              </a:rPr>
              <a:t>Have we covered what you wanted to gain?</a:t>
            </a:r>
          </a:p>
          <a:p>
            <a:pPr algn="ctr"/>
            <a:endParaRPr lang="en-GB" sz="4400" b="1" dirty="0">
              <a:solidFill>
                <a:schemeClr val="accent4">
                  <a:lumMod val="20000"/>
                  <a:lumOff val="80000"/>
                </a:schemeClr>
              </a:solidFill>
              <a:latin typeface="MV Boli" panose="02000500030200090000" pitchFamily="2" charset="0"/>
              <a:ea typeface="Segoe UI Black" panose="020B0A02040204020203" pitchFamily="34" charset="0"/>
              <a:cs typeface="MV Boli" panose="02000500030200090000" pitchFamily="2" charset="0"/>
            </a:endParaRPr>
          </a:p>
          <a:p>
            <a:pPr algn="ctr"/>
            <a:r>
              <a:rPr lang="en-GB" sz="4400" b="1" dirty="0">
                <a:solidFill>
                  <a:schemeClr val="accent4">
                    <a:lumMod val="20000"/>
                    <a:lumOff val="80000"/>
                  </a:schemeClr>
                </a:solidFill>
                <a:latin typeface="MV Boli" panose="02000500030200090000" pitchFamily="2" charset="0"/>
                <a:ea typeface="Segoe UI Black" panose="020B0A02040204020203" pitchFamily="34" charset="0"/>
                <a:cs typeface="MV Boli" panose="02000500030200090000" pitchFamily="2" charset="0"/>
              </a:rPr>
              <a:t>Is there anything that you will change as a result of your learning?</a:t>
            </a:r>
          </a:p>
        </p:txBody>
      </p:sp>
    </p:spTree>
    <p:extLst>
      <p:ext uri="{BB962C8B-B14F-4D97-AF65-F5344CB8AC3E}">
        <p14:creationId xmlns:p14="http://schemas.microsoft.com/office/powerpoint/2010/main" val="372129155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B94ADD-1C1C-48A5-BE15-3228D16B2CBF}"/>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8074389E-96D4-445A-B58C-4631E8E104A7}"/>
              </a:ext>
            </a:extLst>
          </p:cNvPr>
          <p:cNvSpPr>
            <a:spLocks noGrp="1"/>
          </p:cNvSpPr>
          <p:nvPr>
            <p:ph type="subTitle" idx="1"/>
          </p:nvPr>
        </p:nvSpPr>
        <p:spPr/>
        <p:txBody>
          <a:bodyPr/>
          <a:lstStyle/>
          <a:p>
            <a:endParaRPr lang="en-GB"/>
          </a:p>
        </p:txBody>
      </p:sp>
      <p:pic>
        <p:nvPicPr>
          <p:cNvPr id="4" name="Picture 3">
            <a:extLst>
              <a:ext uri="{FF2B5EF4-FFF2-40B4-BE49-F238E27FC236}">
                <a16:creationId xmlns:a16="http://schemas.microsoft.com/office/drawing/2014/main" id="{F8D92A78-490F-4FE8-8FBA-BA8AE3A69DFC}"/>
              </a:ext>
            </a:extLst>
          </p:cNvPr>
          <p:cNvPicPr>
            <a:picLocks noChangeAspect="1"/>
          </p:cNvPicPr>
          <p:nvPr/>
        </p:nvPicPr>
        <p:blipFill>
          <a:blip r:embed="rId2"/>
          <a:stretch>
            <a:fillRect/>
          </a:stretch>
        </p:blipFill>
        <p:spPr>
          <a:xfrm>
            <a:off x="0" y="-53455"/>
            <a:ext cx="12320833" cy="6911455"/>
          </a:xfrm>
          <a:prstGeom prst="rect">
            <a:avLst/>
          </a:prstGeom>
        </p:spPr>
      </p:pic>
      <p:sp>
        <p:nvSpPr>
          <p:cNvPr id="5" name="TextBox 4">
            <a:extLst>
              <a:ext uri="{FF2B5EF4-FFF2-40B4-BE49-F238E27FC236}">
                <a16:creationId xmlns:a16="http://schemas.microsoft.com/office/drawing/2014/main" id="{6F16852C-BEB0-499D-8B36-8F12479879B0}"/>
              </a:ext>
            </a:extLst>
          </p:cNvPr>
          <p:cNvSpPr txBox="1"/>
          <p:nvPr/>
        </p:nvSpPr>
        <p:spPr>
          <a:xfrm>
            <a:off x="2623350" y="1600200"/>
            <a:ext cx="7720552" cy="2123658"/>
          </a:xfrm>
          <a:prstGeom prst="rect">
            <a:avLst/>
          </a:prstGeom>
          <a:noFill/>
        </p:spPr>
        <p:txBody>
          <a:bodyPr wrap="square" rtlCol="0">
            <a:spAutoFit/>
          </a:bodyPr>
          <a:lstStyle/>
          <a:p>
            <a:pPr algn="ctr"/>
            <a:r>
              <a:rPr lang="en-GB" sz="6600" b="1" dirty="0">
                <a:solidFill>
                  <a:schemeClr val="accent4">
                    <a:lumMod val="20000"/>
                    <a:lumOff val="80000"/>
                  </a:schemeClr>
                </a:solidFill>
                <a:latin typeface="MV Boli" panose="02000500030200090000" pitchFamily="2" charset="0"/>
                <a:ea typeface="Segoe UI Black" panose="020B0A02040204020203" pitchFamily="34" charset="0"/>
                <a:cs typeface="MV Boli" panose="02000500030200090000" pitchFamily="2" charset="0"/>
              </a:rPr>
              <a:t>Thank you </a:t>
            </a:r>
          </a:p>
          <a:p>
            <a:pPr algn="ctr"/>
            <a:r>
              <a:rPr lang="en-GB" sz="6600" b="1" dirty="0">
                <a:solidFill>
                  <a:schemeClr val="accent4">
                    <a:lumMod val="20000"/>
                    <a:lumOff val="80000"/>
                  </a:schemeClr>
                </a:solidFill>
                <a:latin typeface="MV Boli" panose="02000500030200090000" pitchFamily="2" charset="0"/>
                <a:ea typeface="Segoe UI Black" panose="020B0A02040204020203" pitchFamily="34" charset="0"/>
                <a:cs typeface="MV Boli" panose="02000500030200090000" pitchFamily="2" charset="0"/>
              </a:rPr>
              <a:t>for listening</a:t>
            </a:r>
          </a:p>
        </p:txBody>
      </p:sp>
      <p:pic>
        <p:nvPicPr>
          <p:cNvPr id="7" name="Picture 6">
            <a:extLst>
              <a:ext uri="{FF2B5EF4-FFF2-40B4-BE49-F238E27FC236}">
                <a16:creationId xmlns:a16="http://schemas.microsoft.com/office/drawing/2014/main" id="{1B1A5743-3816-4362-8391-877E720D43B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05044" y="121788"/>
            <a:ext cx="1586956" cy="640734"/>
          </a:xfrm>
          <a:prstGeom prst="rect">
            <a:avLst/>
          </a:prstGeom>
        </p:spPr>
      </p:pic>
    </p:spTree>
    <p:extLst>
      <p:ext uri="{BB962C8B-B14F-4D97-AF65-F5344CB8AC3E}">
        <p14:creationId xmlns:p14="http://schemas.microsoft.com/office/powerpoint/2010/main" val="279504458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1045</TotalTime>
  <Words>1227</Words>
  <Application>Microsoft Office PowerPoint</Application>
  <PresentationFormat>Widescreen</PresentationFormat>
  <Paragraphs>177</Paragraphs>
  <Slides>25</Slides>
  <Notes>11</Notes>
  <HiddenSlides>0</HiddenSlides>
  <MMClips>1</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25</vt:i4>
      </vt:variant>
    </vt:vector>
  </HeadingPairs>
  <TitlesOfParts>
    <vt:vector size="35" baseType="lpstr">
      <vt:lpstr>Yu Gothic UI Semilight</vt:lpstr>
      <vt:lpstr>Arial</vt:lpstr>
      <vt:lpstr>Arial Black</vt:lpstr>
      <vt:lpstr>Calibri</vt:lpstr>
      <vt:lpstr>Calibri Light</vt:lpstr>
      <vt:lpstr>Candara Light</vt:lpstr>
      <vt:lpstr>Comfortaa</vt:lpstr>
      <vt:lpstr>MV Boli</vt:lpstr>
      <vt:lpstr>Segoe UI Black</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Problem Solving</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POTTER, Rachel (SUSSEX PARTNERSHIP NHS FOUNDATION TRUST)</dc:creator>
  <cp:lastModifiedBy>Clare Kealey</cp:lastModifiedBy>
  <cp:revision>64</cp:revision>
  <dcterms:created xsi:type="dcterms:W3CDTF">2021-10-21T09:47:31Z</dcterms:created>
  <dcterms:modified xsi:type="dcterms:W3CDTF">2026-01-19T12:20:41Z</dcterms:modified>
</cp:coreProperties>
</file>